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1"/>
  </p:sldMasterIdLst>
  <p:notesMasterIdLst>
    <p:notesMasterId r:id="rId30"/>
  </p:notesMasterIdLst>
  <p:sldIdLst>
    <p:sldId id="256" r:id="rId2"/>
    <p:sldId id="257" r:id="rId3"/>
    <p:sldId id="259" r:id="rId4"/>
    <p:sldId id="264" r:id="rId5"/>
    <p:sldId id="263" r:id="rId6"/>
    <p:sldId id="265" r:id="rId7"/>
    <p:sldId id="260" r:id="rId8"/>
    <p:sldId id="275" r:id="rId9"/>
    <p:sldId id="283" r:id="rId10"/>
    <p:sldId id="262" r:id="rId11"/>
    <p:sldId id="268" r:id="rId12"/>
    <p:sldId id="269" r:id="rId13"/>
    <p:sldId id="261" r:id="rId14"/>
    <p:sldId id="270" r:id="rId15"/>
    <p:sldId id="271" r:id="rId16"/>
    <p:sldId id="282" r:id="rId17"/>
    <p:sldId id="272" r:id="rId18"/>
    <p:sldId id="273" r:id="rId19"/>
    <p:sldId id="274" r:id="rId20"/>
    <p:sldId id="285" r:id="rId21"/>
    <p:sldId id="276" r:id="rId22"/>
    <p:sldId id="277" r:id="rId23"/>
    <p:sldId id="278" r:id="rId24"/>
    <p:sldId id="284" r:id="rId25"/>
    <p:sldId id="279" r:id="rId26"/>
    <p:sldId id="280" r:id="rId27"/>
    <p:sldId id="266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72925"/>
  </p:normalViewPr>
  <p:slideViewPr>
    <p:cSldViewPr snapToGrid="0" snapToObjects="1">
      <p:cViewPr varScale="1">
        <p:scale>
          <a:sx n="91" d="100"/>
          <a:sy n="91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50D6A-D002-4B5D-B6E3-3BA023C3055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7CD52D-602F-45C7-89AD-276F70067044}">
      <dgm:prSet/>
      <dgm:spPr/>
      <dgm:t>
        <a:bodyPr/>
        <a:lstStyle/>
        <a:p>
          <a:r>
            <a:rPr lang="en-US"/>
            <a:t>Container was killed because it was reaching its memory limit of ~#! GB</a:t>
          </a:r>
        </a:p>
      </dgm:t>
    </dgm:pt>
    <dgm:pt modelId="{21218D6A-8411-4CE5-B4D7-820E7179FBAE}" type="parTrans" cxnId="{33A2205A-C161-4C46-8C9F-43217ECB81D3}">
      <dgm:prSet/>
      <dgm:spPr/>
      <dgm:t>
        <a:bodyPr/>
        <a:lstStyle/>
        <a:p>
          <a:endParaRPr lang="en-US"/>
        </a:p>
      </dgm:t>
    </dgm:pt>
    <dgm:pt modelId="{ADB0EB49-8358-421A-8BC6-B52F75F3BD83}" type="sibTrans" cxnId="{33A2205A-C161-4C46-8C9F-43217ECB81D3}">
      <dgm:prSet/>
      <dgm:spPr/>
      <dgm:t>
        <a:bodyPr/>
        <a:lstStyle/>
        <a:p>
          <a:endParaRPr lang="en-US"/>
        </a:p>
      </dgm:t>
    </dgm:pt>
    <dgm:pt modelId="{6977096B-3898-45AD-B13D-ED21A5A03A7B}">
      <dgm:prSet/>
      <dgm:spPr/>
      <dgm:t>
        <a:bodyPr/>
        <a:lstStyle/>
        <a:p>
          <a:r>
            <a:rPr lang="en-US"/>
            <a:t>It was killed by OS Kernel</a:t>
          </a:r>
        </a:p>
      </dgm:t>
    </dgm:pt>
    <dgm:pt modelId="{7BF3EE86-069A-4D9C-815B-6E8F157C7BAD}" type="parTrans" cxnId="{1E40653B-5D5F-4773-973D-A787E8B5ACF1}">
      <dgm:prSet/>
      <dgm:spPr/>
      <dgm:t>
        <a:bodyPr/>
        <a:lstStyle/>
        <a:p>
          <a:endParaRPr lang="en-US"/>
        </a:p>
      </dgm:t>
    </dgm:pt>
    <dgm:pt modelId="{95BE2B0F-BDE1-4B00-ACB4-E1D8DB1F0853}" type="sibTrans" cxnId="{1E40653B-5D5F-4773-973D-A787E8B5ACF1}">
      <dgm:prSet/>
      <dgm:spPr/>
      <dgm:t>
        <a:bodyPr/>
        <a:lstStyle/>
        <a:p>
          <a:endParaRPr lang="en-US"/>
        </a:p>
      </dgm:t>
    </dgm:pt>
    <dgm:pt modelId="{CC7D0762-8E15-42F0-9475-CEA733FD7389}">
      <dgm:prSet/>
      <dgm:spPr/>
      <dgm:t>
        <a:bodyPr/>
        <a:lstStyle/>
        <a:p>
          <a:r>
            <a:rPr lang="en-US"/>
            <a:t>To mitigate the issue: we disabled over-committal of VM</a:t>
          </a:r>
        </a:p>
      </dgm:t>
    </dgm:pt>
    <dgm:pt modelId="{613F6A01-7C8D-469A-853F-E74AE52F8008}" type="parTrans" cxnId="{C857DCB5-DDA3-4A16-BABA-E442FEE2E07F}">
      <dgm:prSet/>
      <dgm:spPr/>
      <dgm:t>
        <a:bodyPr/>
        <a:lstStyle/>
        <a:p>
          <a:endParaRPr lang="en-US"/>
        </a:p>
      </dgm:t>
    </dgm:pt>
    <dgm:pt modelId="{7B98B54F-DDDC-43EB-8044-3C4339CD6DFC}" type="sibTrans" cxnId="{C857DCB5-DDA3-4A16-BABA-E442FEE2E07F}">
      <dgm:prSet/>
      <dgm:spPr/>
      <dgm:t>
        <a:bodyPr/>
        <a:lstStyle/>
        <a:p>
          <a:endParaRPr lang="en-US"/>
        </a:p>
      </dgm:t>
    </dgm:pt>
    <dgm:pt modelId="{AB2D3151-B049-4CF9-B416-0A63DD3411A6}">
      <dgm:prSet/>
      <dgm:spPr/>
      <dgm:t>
        <a:bodyPr/>
        <a:lstStyle/>
        <a:p>
          <a:r>
            <a:rPr lang="en-US"/>
            <a:t>To fix the issue: we reduced memory footprint of the app and use more chunking </a:t>
          </a:r>
        </a:p>
      </dgm:t>
    </dgm:pt>
    <dgm:pt modelId="{F5D46C13-4F0D-4641-844D-443A0AD3110A}" type="parTrans" cxnId="{B1C46F5D-874C-436A-BCB7-0A55D9233A0F}">
      <dgm:prSet/>
      <dgm:spPr/>
      <dgm:t>
        <a:bodyPr/>
        <a:lstStyle/>
        <a:p>
          <a:endParaRPr lang="en-US"/>
        </a:p>
      </dgm:t>
    </dgm:pt>
    <dgm:pt modelId="{6112DB0E-A84B-43A7-894C-87E273492B0A}" type="sibTrans" cxnId="{B1C46F5D-874C-436A-BCB7-0A55D9233A0F}">
      <dgm:prSet/>
      <dgm:spPr/>
      <dgm:t>
        <a:bodyPr/>
        <a:lstStyle/>
        <a:p>
          <a:endParaRPr lang="en-US"/>
        </a:p>
      </dgm:t>
    </dgm:pt>
    <dgm:pt modelId="{B95FCCF7-AE3F-8349-920B-F9FBF7623028}" type="pres">
      <dgm:prSet presAssocID="{FC150D6A-D002-4B5D-B6E3-3BA023C3055C}" presName="linear" presStyleCnt="0">
        <dgm:presLayoutVars>
          <dgm:animLvl val="lvl"/>
          <dgm:resizeHandles val="exact"/>
        </dgm:presLayoutVars>
      </dgm:prSet>
      <dgm:spPr/>
    </dgm:pt>
    <dgm:pt modelId="{71FE349E-B1E3-6144-BA99-59A29BAEE102}" type="pres">
      <dgm:prSet presAssocID="{5B7CD52D-602F-45C7-89AD-276F7006704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BF39052-248F-B046-A30C-303D3CB164AD}" type="pres">
      <dgm:prSet presAssocID="{ADB0EB49-8358-421A-8BC6-B52F75F3BD83}" presName="spacer" presStyleCnt="0"/>
      <dgm:spPr/>
    </dgm:pt>
    <dgm:pt modelId="{14AEA69D-B754-684A-A510-50FC6A01A496}" type="pres">
      <dgm:prSet presAssocID="{6977096B-3898-45AD-B13D-ED21A5A03A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9E439DB-3CAD-0947-BC7A-D0AA5C37AF88}" type="pres">
      <dgm:prSet presAssocID="{95BE2B0F-BDE1-4B00-ACB4-E1D8DB1F0853}" presName="spacer" presStyleCnt="0"/>
      <dgm:spPr/>
    </dgm:pt>
    <dgm:pt modelId="{287174F2-855B-7D42-ACFF-4EC3EDA57607}" type="pres">
      <dgm:prSet presAssocID="{CC7D0762-8E15-42F0-9475-CEA733FD738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183302-A909-E141-A7D9-DB738203DCF0}" type="pres">
      <dgm:prSet presAssocID="{7B98B54F-DDDC-43EB-8044-3C4339CD6DFC}" presName="spacer" presStyleCnt="0"/>
      <dgm:spPr/>
    </dgm:pt>
    <dgm:pt modelId="{61BBC4B3-DAFE-FE46-A84F-7745F5028D9A}" type="pres">
      <dgm:prSet presAssocID="{AB2D3151-B049-4CF9-B416-0A63DD3411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40653B-5D5F-4773-973D-A787E8B5ACF1}" srcId="{FC150D6A-D002-4B5D-B6E3-3BA023C3055C}" destId="{6977096B-3898-45AD-B13D-ED21A5A03A7B}" srcOrd="1" destOrd="0" parTransId="{7BF3EE86-069A-4D9C-815B-6E8F157C7BAD}" sibTransId="{95BE2B0F-BDE1-4B00-ACB4-E1D8DB1F0853}"/>
    <dgm:cxn modelId="{33A2205A-C161-4C46-8C9F-43217ECB81D3}" srcId="{FC150D6A-D002-4B5D-B6E3-3BA023C3055C}" destId="{5B7CD52D-602F-45C7-89AD-276F70067044}" srcOrd="0" destOrd="0" parTransId="{21218D6A-8411-4CE5-B4D7-820E7179FBAE}" sibTransId="{ADB0EB49-8358-421A-8BC6-B52F75F3BD83}"/>
    <dgm:cxn modelId="{B1C46F5D-874C-436A-BCB7-0A55D9233A0F}" srcId="{FC150D6A-D002-4B5D-B6E3-3BA023C3055C}" destId="{AB2D3151-B049-4CF9-B416-0A63DD3411A6}" srcOrd="3" destOrd="0" parTransId="{F5D46C13-4F0D-4641-844D-443A0AD3110A}" sibTransId="{6112DB0E-A84B-43A7-894C-87E273492B0A}"/>
    <dgm:cxn modelId="{D15D6460-ED9E-B04E-88E1-DA0250B7F98A}" type="presOf" srcId="{FC150D6A-D002-4B5D-B6E3-3BA023C3055C}" destId="{B95FCCF7-AE3F-8349-920B-F9FBF7623028}" srcOrd="0" destOrd="0" presId="urn:microsoft.com/office/officeart/2005/8/layout/vList2"/>
    <dgm:cxn modelId="{9212C460-84E4-7641-926F-AD384A52C606}" type="presOf" srcId="{AB2D3151-B049-4CF9-B416-0A63DD3411A6}" destId="{61BBC4B3-DAFE-FE46-A84F-7745F5028D9A}" srcOrd="0" destOrd="0" presId="urn:microsoft.com/office/officeart/2005/8/layout/vList2"/>
    <dgm:cxn modelId="{C3A60D7F-102F-B044-8E64-65CCB1261E0E}" type="presOf" srcId="{CC7D0762-8E15-42F0-9475-CEA733FD7389}" destId="{287174F2-855B-7D42-ACFF-4EC3EDA57607}" srcOrd="0" destOrd="0" presId="urn:microsoft.com/office/officeart/2005/8/layout/vList2"/>
    <dgm:cxn modelId="{19CA79A1-3476-3B4C-81DF-11B30D4D1A62}" type="presOf" srcId="{6977096B-3898-45AD-B13D-ED21A5A03A7B}" destId="{14AEA69D-B754-684A-A510-50FC6A01A496}" srcOrd="0" destOrd="0" presId="urn:microsoft.com/office/officeart/2005/8/layout/vList2"/>
    <dgm:cxn modelId="{C857DCB5-DDA3-4A16-BABA-E442FEE2E07F}" srcId="{FC150D6A-D002-4B5D-B6E3-3BA023C3055C}" destId="{CC7D0762-8E15-42F0-9475-CEA733FD7389}" srcOrd="2" destOrd="0" parTransId="{613F6A01-7C8D-469A-853F-E74AE52F8008}" sibTransId="{7B98B54F-DDDC-43EB-8044-3C4339CD6DFC}"/>
    <dgm:cxn modelId="{EDF9E3F1-3BE7-0649-8151-2252442899A4}" type="presOf" srcId="{5B7CD52D-602F-45C7-89AD-276F70067044}" destId="{71FE349E-B1E3-6144-BA99-59A29BAEE102}" srcOrd="0" destOrd="0" presId="urn:microsoft.com/office/officeart/2005/8/layout/vList2"/>
    <dgm:cxn modelId="{9CD2DD6D-A1A9-874F-BF6C-4482A5E88743}" type="presParOf" srcId="{B95FCCF7-AE3F-8349-920B-F9FBF7623028}" destId="{71FE349E-B1E3-6144-BA99-59A29BAEE102}" srcOrd="0" destOrd="0" presId="urn:microsoft.com/office/officeart/2005/8/layout/vList2"/>
    <dgm:cxn modelId="{EFDB2275-BF1D-834D-929E-0A3020A007AC}" type="presParOf" srcId="{B95FCCF7-AE3F-8349-920B-F9FBF7623028}" destId="{BBF39052-248F-B046-A30C-303D3CB164AD}" srcOrd="1" destOrd="0" presId="urn:microsoft.com/office/officeart/2005/8/layout/vList2"/>
    <dgm:cxn modelId="{509B6C11-283C-D844-B4AF-25A399E43902}" type="presParOf" srcId="{B95FCCF7-AE3F-8349-920B-F9FBF7623028}" destId="{14AEA69D-B754-684A-A510-50FC6A01A496}" srcOrd="2" destOrd="0" presId="urn:microsoft.com/office/officeart/2005/8/layout/vList2"/>
    <dgm:cxn modelId="{F0184B7D-E390-9B49-8F2C-3895E4FBBB41}" type="presParOf" srcId="{B95FCCF7-AE3F-8349-920B-F9FBF7623028}" destId="{39E439DB-3CAD-0947-BC7A-D0AA5C37AF88}" srcOrd="3" destOrd="0" presId="urn:microsoft.com/office/officeart/2005/8/layout/vList2"/>
    <dgm:cxn modelId="{AFB6CA2E-1E48-6744-B228-AE6F3329C9AF}" type="presParOf" srcId="{B95FCCF7-AE3F-8349-920B-F9FBF7623028}" destId="{287174F2-855B-7D42-ACFF-4EC3EDA57607}" srcOrd="4" destOrd="0" presId="urn:microsoft.com/office/officeart/2005/8/layout/vList2"/>
    <dgm:cxn modelId="{21E36DCD-1D36-CE40-8893-ED7E4854475D}" type="presParOf" srcId="{B95FCCF7-AE3F-8349-920B-F9FBF7623028}" destId="{68183302-A909-E141-A7D9-DB738203DCF0}" srcOrd="5" destOrd="0" presId="urn:microsoft.com/office/officeart/2005/8/layout/vList2"/>
    <dgm:cxn modelId="{E9FB512F-E3AD-BA47-8438-500FEAD41A3C}" type="presParOf" srcId="{B95FCCF7-AE3F-8349-920B-F9FBF7623028}" destId="{61BBC4B3-DAFE-FE46-A84F-7745F5028D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E349E-B1E3-6144-BA99-59A29BAEE102}">
      <dsp:nvSpPr>
        <dsp:cNvPr id="0" name=""/>
        <dsp:cNvSpPr/>
      </dsp:nvSpPr>
      <dsp:spPr>
        <a:xfrm>
          <a:off x="0" y="729719"/>
          <a:ext cx="6506304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Container was killed because it was reaching its memory limit of ~#! GB</a:t>
          </a:r>
        </a:p>
      </dsp:txBody>
      <dsp:txXfrm>
        <a:off x="47519" y="777238"/>
        <a:ext cx="6411266" cy="878402"/>
      </dsp:txXfrm>
    </dsp:sp>
    <dsp:sp modelId="{14AEA69D-B754-684A-A510-50FC6A01A496}">
      <dsp:nvSpPr>
        <dsp:cNvPr id="0" name=""/>
        <dsp:cNvSpPr/>
      </dsp:nvSpPr>
      <dsp:spPr>
        <a:xfrm>
          <a:off x="0" y="1778040"/>
          <a:ext cx="6506304" cy="973440"/>
        </a:xfrm>
        <a:prstGeom prst="roundRect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 was killed by OS Kernel</a:t>
          </a:r>
        </a:p>
      </dsp:txBody>
      <dsp:txXfrm>
        <a:off x="47519" y="1825559"/>
        <a:ext cx="6411266" cy="878402"/>
      </dsp:txXfrm>
    </dsp:sp>
    <dsp:sp modelId="{287174F2-855B-7D42-ACFF-4EC3EDA57607}">
      <dsp:nvSpPr>
        <dsp:cNvPr id="0" name=""/>
        <dsp:cNvSpPr/>
      </dsp:nvSpPr>
      <dsp:spPr>
        <a:xfrm>
          <a:off x="0" y="2826359"/>
          <a:ext cx="6506304" cy="973440"/>
        </a:xfrm>
        <a:prstGeom prst="roundRect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 mitigate the issue: we disabled over-committal of VM</a:t>
          </a:r>
        </a:p>
      </dsp:txBody>
      <dsp:txXfrm>
        <a:off x="47519" y="2873878"/>
        <a:ext cx="6411266" cy="878402"/>
      </dsp:txXfrm>
    </dsp:sp>
    <dsp:sp modelId="{61BBC4B3-DAFE-FE46-A84F-7745F5028D9A}">
      <dsp:nvSpPr>
        <dsp:cNvPr id="0" name=""/>
        <dsp:cNvSpPr/>
      </dsp:nvSpPr>
      <dsp:spPr>
        <a:xfrm>
          <a:off x="0" y="3874680"/>
          <a:ext cx="6506304" cy="97344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 fix the issue: we reduced memory footprint of the app and use more chunking </a:t>
          </a:r>
        </a:p>
      </dsp:txBody>
      <dsp:txXfrm>
        <a:off x="47519" y="3922199"/>
        <a:ext cx="6411266" cy="87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5CE92-6D49-4549-B0C3-326EB1F99F5D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D64F6-2040-3948-8AC7-2560B37C6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err="1"/>
              <a:t>Kube</a:t>
            </a:r>
            <a:r>
              <a:rPr lang="en-US" dirty="0"/>
              <a:t> Crime Scene Investigation report!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5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1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77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83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64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1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mac:</a:t>
            </a:r>
          </a:p>
          <a:p>
            <a:r>
              <a:rPr lang="en-US" dirty="0"/>
              <a:t>docker run --name </a:t>
            </a:r>
            <a:r>
              <a:rPr lang="en-US" dirty="0" err="1"/>
              <a:t>limitless_kcsi</a:t>
            </a:r>
            <a:r>
              <a:rPr lang="en-US" dirty="0"/>
              <a:t> -d --</a:t>
            </a:r>
            <a:r>
              <a:rPr lang="en-US" dirty="0" err="1"/>
              <a:t>entrypoint</a:t>
            </a:r>
            <a:r>
              <a:rPr lang="en-US" dirty="0"/>
              <a:t> /home/</a:t>
            </a:r>
            <a:r>
              <a:rPr lang="en-US" dirty="0" err="1"/>
              <a:t>gitpod</a:t>
            </a:r>
            <a:r>
              <a:rPr lang="en-US" dirty="0"/>
              <a:t>/mambaforge3/</a:t>
            </a:r>
            <a:r>
              <a:rPr lang="en-US" dirty="0" err="1"/>
              <a:t>envs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-dev/bin/</a:t>
            </a:r>
            <a:r>
              <a:rPr lang="en-US" dirty="0" err="1"/>
              <a:t>ipython</a:t>
            </a:r>
            <a:r>
              <a:rPr lang="en-US" dirty="0"/>
              <a:t>  -t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-dev\n</a:t>
            </a:r>
          </a:p>
          <a:p>
            <a:r>
              <a:rPr lang="en-US" dirty="0"/>
              <a:t>docker run --name 20m_limit_kcsi --memory=20m  -d --</a:t>
            </a:r>
            <a:r>
              <a:rPr lang="en-US" dirty="0" err="1"/>
              <a:t>entrypoint</a:t>
            </a:r>
            <a:r>
              <a:rPr lang="en-US" dirty="0"/>
              <a:t> /home/</a:t>
            </a:r>
            <a:r>
              <a:rPr lang="en-US" dirty="0" err="1"/>
              <a:t>gitpod</a:t>
            </a:r>
            <a:r>
              <a:rPr lang="en-US" dirty="0"/>
              <a:t>/mambaforge3/</a:t>
            </a:r>
            <a:r>
              <a:rPr lang="en-US" dirty="0" err="1"/>
              <a:t>envs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-dev/bin/</a:t>
            </a:r>
            <a:r>
              <a:rPr lang="en-US" dirty="0" err="1"/>
              <a:t>ipython</a:t>
            </a:r>
            <a:r>
              <a:rPr lang="en-US" dirty="0"/>
              <a:t>  -t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-dev\n</a:t>
            </a:r>
          </a:p>
          <a:p>
            <a:r>
              <a:rPr lang="en-US" dirty="0"/>
              <a:t>docker run --name 20m_strict_limit_kcsi --memory-swap=20m --memory=20m  -d --</a:t>
            </a:r>
            <a:r>
              <a:rPr lang="en-US" dirty="0" err="1"/>
              <a:t>entrypoint</a:t>
            </a:r>
            <a:r>
              <a:rPr lang="en-US" dirty="0"/>
              <a:t> /home/</a:t>
            </a:r>
            <a:r>
              <a:rPr lang="en-US" dirty="0" err="1"/>
              <a:t>gitpod</a:t>
            </a:r>
            <a:r>
              <a:rPr lang="en-US" dirty="0"/>
              <a:t>/mambaforge3/</a:t>
            </a:r>
            <a:r>
              <a:rPr lang="en-US" dirty="0" err="1"/>
              <a:t>envs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-dev/bin/</a:t>
            </a:r>
            <a:r>
              <a:rPr lang="en-US" dirty="0" err="1"/>
              <a:t>ipython</a:t>
            </a:r>
            <a:r>
              <a:rPr lang="en-US" dirty="0"/>
              <a:t>  -t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-dev\n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</a:t>
            </a:r>
          </a:p>
          <a:p>
            <a:r>
              <a:rPr lang="en-US" dirty="0"/>
              <a:t>docker inspect 59a00d7088bb</a:t>
            </a:r>
          </a:p>
          <a:p>
            <a:endParaRPr lang="en-US" dirty="0"/>
          </a:p>
          <a:p>
            <a:r>
              <a:rPr lang="en-US" dirty="0"/>
              <a:t>Explain swap n </a:t>
            </a:r>
            <a:r>
              <a:rPr lang="en-US" dirty="0" err="1"/>
              <a:t>oom</a:t>
            </a:r>
            <a:r>
              <a:rPr lang="en-US" dirty="0"/>
              <a:t> kill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server no swap:</a:t>
            </a:r>
          </a:p>
          <a:p>
            <a:endParaRPr lang="en-US" dirty="0"/>
          </a:p>
          <a:p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</a:t>
            </a:r>
            <a:r>
              <a:rPr lang="en-US" dirty="0" err="1"/>
              <a:t>memory.limit_in_bytes</a:t>
            </a:r>
            <a:endParaRPr lang="en-US" dirty="0"/>
          </a:p>
          <a:p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</a:t>
            </a:r>
            <a:r>
              <a:rPr lang="en-US" dirty="0" err="1"/>
              <a:t>memory.limit_in_bytes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 No memory limit</a:t>
            </a:r>
          </a:p>
          <a:p>
            <a:r>
              <a:rPr lang="en-US" dirty="0"/>
              <a:t>9223372036854771712 &lt;- longest int64 in multiple of page size 4kb.</a:t>
            </a:r>
          </a:p>
          <a:p>
            <a:endParaRPr lang="en-US" dirty="0"/>
          </a:p>
          <a:p>
            <a:r>
              <a:rPr lang="en-US" dirty="0"/>
              <a:t>&gt; Notice process hierarchy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run --name </a:t>
            </a:r>
            <a:r>
              <a:rPr lang="en-US" dirty="0" err="1"/>
              <a:t>limitless_kcsi</a:t>
            </a:r>
            <a:r>
              <a:rPr lang="en-US" dirty="0"/>
              <a:t> -d --</a:t>
            </a:r>
            <a:r>
              <a:rPr lang="en-US" dirty="0" err="1"/>
              <a:t>entrypoint</a:t>
            </a:r>
            <a:r>
              <a:rPr lang="en-US" dirty="0"/>
              <a:t> /home/</a:t>
            </a:r>
            <a:r>
              <a:rPr lang="en-US" dirty="0" err="1"/>
              <a:t>gitpod</a:t>
            </a:r>
            <a:r>
              <a:rPr lang="en-US" dirty="0"/>
              <a:t>/mambaforge3/</a:t>
            </a:r>
            <a:r>
              <a:rPr lang="en-US" dirty="0" err="1"/>
              <a:t>envs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-dev/bin/</a:t>
            </a:r>
            <a:r>
              <a:rPr lang="en-US" dirty="0" err="1"/>
              <a:t>ipython</a:t>
            </a:r>
            <a:r>
              <a:rPr lang="en-US" dirty="0"/>
              <a:t>  -t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</a:t>
            </a:r>
            <a:r>
              <a:rPr lang="en-US" dirty="0" err="1"/>
              <a:t>kcsi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--filter "name=</a:t>
            </a:r>
            <a:r>
              <a:rPr lang="en-US" dirty="0" err="1"/>
              <a:t>limitless_kcsi</a:t>
            </a:r>
            <a:r>
              <a:rPr lang="en-US" dirty="0"/>
              <a:t>" --format "{{.ID}}" --no-</a:t>
            </a:r>
            <a:r>
              <a:rPr lang="en-US" dirty="0" err="1"/>
              <a:t>trunc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/memory/docker/$(docker </a:t>
            </a:r>
            <a:r>
              <a:rPr lang="en-US" dirty="0" err="1"/>
              <a:t>ps</a:t>
            </a:r>
            <a:r>
              <a:rPr lang="en-US" dirty="0"/>
              <a:t> --filter "name=</a:t>
            </a:r>
            <a:r>
              <a:rPr lang="en-US" dirty="0" err="1"/>
              <a:t>limitless_kcsi</a:t>
            </a:r>
            <a:r>
              <a:rPr lang="en-US" dirty="0"/>
              <a:t>" --format "{{.ID}}" --no-</a:t>
            </a:r>
            <a:r>
              <a:rPr lang="en-US" dirty="0" err="1"/>
              <a:t>trunc</a:t>
            </a:r>
            <a:r>
              <a:rPr lang="en-US" dirty="0"/>
              <a:t>)/</a:t>
            </a:r>
            <a:r>
              <a:rPr lang="en-US" dirty="0" err="1"/>
              <a:t>memory.limit_in_bytes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</a:t>
            </a:r>
          </a:p>
          <a:p>
            <a:r>
              <a:rPr lang="en-US" dirty="0"/>
              <a:t>docker run --name 20m_limit_kcsi --memory=20m  -d --</a:t>
            </a:r>
            <a:r>
              <a:rPr lang="en-US" dirty="0" err="1"/>
              <a:t>entrypoint</a:t>
            </a:r>
            <a:r>
              <a:rPr lang="en-US" dirty="0"/>
              <a:t> /home/</a:t>
            </a:r>
            <a:r>
              <a:rPr lang="en-US" dirty="0" err="1"/>
              <a:t>gitpod</a:t>
            </a:r>
            <a:r>
              <a:rPr lang="en-US" dirty="0"/>
              <a:t>/mambaforge3/</a:t>
            </a:r>
            <a:r>
              <a:rPr lang="en-US" dirty="0" err="1"/>
              <a:t>envs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-dev/bin/</a:t>
            </a:r>
            <a:r>
              <a:rPr lang="en-US" dirty="0" err="1"/>
              <a:t>ipython</a:t>
            </a:r>
            <a:r>
              <a:rPr lang="en-US" dirty="0"/>
              <a:t>  -t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/memory/docker/$(docker </a:t>
            </a:r>
            <a:r>
              <a:rPr lang="en-US" dirty="0" err="1"/>
              <a:t>ps</a:t>
            </a:r>
            <a:r>
              <a:rPr lang="en-US" dirty="0"/>
              <a:t> --filter "name=20m_limit_kcsi" --format "{{.ID}}" --no-</a:t>
            </a:r>
            <a:r>
              <a:rPr lang="en-US" dirty="0" err="1"/>
              <a:t>trunc</a:t>
            </a:r>
            <a:r>
              <a:rPr lang="en-US" dirty="0"/>
              <a:t>)/</a:t>
            </a:r>
            <a:r>
              <a:rPr lang="en-US" dirty="0" err="1"/>
              <a:t>memory.limit_in_bytes</a:t>
            </a:r>
            <a:endParaRPr lang="en-US" dirty="0"/>
          </a:p>
          <a:p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/memory/docker/$(docker </a:t>
            </a:r>
            <a:r>
              <a:rPr lang="en-US" dirty="0" err="1"/>
              <a:t>ps</a:t>
            </a:r>
            <a:r>
              <a:rPr lang="en-US" dirty="0"/>
              <a:t> --filter "name=20m_limit_kcs" --format "{{.ID}}" --no-</a:t>
            </a:r>
            <a:r>
              <a:rPr lang="en-US" dirty="0" err="1"/>
              <a:t>trunc</a:t>
            </a:r>
            <a:r>
              <a:rPr lang="en-US" dirty="0"/>
              <a:t>)/</a:t>
            </a:r>
            <a:r>
              <a:rPr lang="en-US" dirty="0" err="1"/>
              <a:t>memory.swappiness</a:t>
            </a:r>
            <a:endParaRPr lang="en-US" dirty="0"/>
          </a:p>
          <a:p>
            <a:r>
              <a:rPr lang="en-US" dirty="0"/>
              <a:t>&gt; Notice 0 swap</a:t>
            </a:r>
          </a:p>
          <a:p>
            <a:endParaRPr lang="en-US" dirty="0"/>
          </a:p>
          <a:p>
            <a:r>
              <a:rPr lang="en-US" dirty="0"/>
              <a:t>3.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run --name 20m_strict_limit_kcsi --memory-swap=20m --memory=20m  -d --</a:t>
            </a:r>
            <a:r>
              <a:rPr lang="en-US" dirty="0" err="1"/>
              <a:t>entrypoint</a:t>
            </a:r>
            <a:r>
              <a:rPr lang="en-US" dirty="0"/>
              <a:t> /home/</a:t>
            </a:r>
            <a:r>
              <a:rPr lang="en-US" dirty="0" err="1"/>
              <a:t>gitpod</a:t>
            </a:r>
            <a:r>
              <a:rPr lang="en-US" dirty="0"/>
              <a:t>/mambaforge3/</a:t>
            </a:r>
            <a:r>
              <a:rPr lang="en-US" dirty="0" err="1"/>
              <a:t>envs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-dev/bin/</a:t>
            </a:r>
            <a:r>
              <a:rPr lang="en-US" dirty="0" err="1"/>
              <a:t>ipython</a:t>
            </a:r>
            <a:r>
              <a:rPr lang="en-US" dirty="0"/>
              <a:t>  -t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-dev</a:t>
            </a:r>
          </a:p>
          <a:p>
            <a:endParaRPr lang="en-US" dirty="0"/>
          </a:p>
          <a:p>
            <a:r>
              <a:rPr lang="en-US" dirty="0"/>
              <a:t>&gt; Show </a:t>
            </a:r>
            <a:r>
              <a:rPr lang="en-US" dirty="0" err="1"/>
              <a:t>oomkill</a:t>
            </a:r>
            <a:endParaRPr lang="en-US" dirty="0"/>
          </a:p>
          <a:p>
            <a:r>
              <a:rPr lang="en-US" dirty="0"/>
              <a:t>docker inspect 20m_strict_limit_kcsi</a:t>
            </a:r>
          </a:p>
          <a:p>
            <a:endParaRPr lang="en-US" dirty="0"/>
          </a:p>
          <a:p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/memory/docker/$(docker </a:t>
            </a:r>
            <a:r>
              <a:rPr lang="en-US" dirty="0" err="1"/>
              <a:t>ps</a:t>
            </a:r>
            <a:r>
              <a:rPr lang="en-US" dirty="0"/>
              <a:t> --filter "name=name 20m_strict_limit_kcsi " --format "{{.ID}}" --no-</a:t>
            </a:r>
            <a:r>
              <a:rPr lang="en-US" dirty="0" err="1"/>
              <a:t>trunc</a:t>
            </a:r>
            <a:r>
              <a:rPr lang="en-US" dirty="0"/>
              <a:t>)/</a:t>
            </a:r>
            <a:r>
              <a:rPr lang="en-US" dirty="0" err="1"/>
              <a:t>memory.swappiness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/memory/docker/$(docker </a:t>
            </a:r>
            <a:r>
              <a:rPr lang="en-US" dirty="0" err="1"/>
              <a:t>ps</a:t>
            </a:r>
            <a:r>
              <a:rPr lang="en-US" dirty="0"/>
              <a:t> --filter "name=name 20m_strict_limit_kcsi " --format "{{.ID}}" --no-</a:t>
            </a:r>
            <a:r>
              <a:rPr lang="en-US" dirty="0" err="1"/>
              <a:t>trunc</a:t>
            </a:r>
            <a:r>
              <a:rPr lang="en-US" dirty="0"/>
              <a:t>)/</a:t>
            </a:r>
            <a:r>
              <a:rPr lang="en-US" dirty="0" err="1"/>
              <a:t>memory.limit_in_bytes</a:t>
            </a:r>
            <a:endParaRPr lang="en-US" dirty="0"/>
          </a:p>
          <a:p>
            <a:r>
              <a:rPr lang="en-US" dirty="0"/>
              <a:t>cat /sys/fs/</a:t>
            </a:r>
            <a:r>
              <a:rPr lang="en-US" dirty="0" err="1"/>
              <a:t>cgroup</a:t>
            </a:r>
            <a:r>
              <a:rPr lang="en-US" dirty="0"/>
              <a:t>/memory/docker/$(docker </a:t>
            </a:r>
            <a:r>
              <a:rPr lang="en-US" dirty="0" err="1"/>
              <a:t>ps</a:t>
            </a:r>
            <a:r>
              <a:rPr lang="en-US" dirty="0"/>
              <a:t> --filter "name=name 20m_strict_limit_kcsi " --format "{{.ID}}" --no-</a:t>
            </a:r>
            <a:r>
              <a:rPr lang="en-US" dirty="0" err="1"/>
              <a:t>trunc</a:t>
            </a:r>
            <a:r>
              <a:rPr lang="en-US" dirty="0"/>
              <a:t>)/</a:t>
            </a:r>
            <a:r>
              <a:rPr lang="en-US" dirty="0" err="1"/>
              <a:t>memory.swappiness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 Explain on node server</a:t>
            </a:r>
          </a:p>
          <a:p>
            <a:r>
              <a:rPr lang="en-US" dirty="0"/>
              <a:t>ls -al /sys/fs/</a:t>
            </a:r>
            <a:r>
              <a:rPr lang="en-US" dirty="0" err="1"/>
              <a:t>cgroup</a:t>
            </a:r>
            <a:r>
              <a:rPr lang="en-US" dirty="0"/>
              <a:t>/memory/</a:t>
            </a:r>
            <a:r>
              <a:rPr lang="en-US" dirty="0" err="1"/>
              <a:t>kubepods</a:t>
            </a:r>
            <a:r>
              <a:rPr lang="en-US" dirty="0"/>
              <a:t>/pod65b30ee4-f683-4c9c-99a0-07ef7c0ffe95</a:t>
            </a:r>
          </a:p>
          <a:p>
            <a:r>
              <a:rPr lang="en-US" dirty="0"/>
              <a:t>2 container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 OOM Kill</a:t>
            </a:r>
          </a:p>
          <a:p>
            <a:r>
              <a:rPr lang="en-US" dirty="0" err="1"/>
              <a:t>ps</a:t>
            </a:r>
            <a:r>
              <a:rPr lang="en-US" dirty="0"/>
              <a:t> $(docker inspect -f '{{.</a:t>
            </a:r>
            <a:r>
              <a:rPr lang="en-US" dirty="0" err="1"/>
              <a:t>State.Pid</a:t>
            </a:r>
            <a:r>
              <a:rPr lang="en-US" dirty="0"/>
              <a:t>}}' $(docker </a:t>
            </a:r>
            <a:r>
              <a:rPr lang="en-US" dirty="0" err="1"/>
              <a:t>ps</a:t>
            </a:r>
            <a:r>
              <a:rPr lang="en-US" dirty="0"/>
              <a:t> --filter "name=</a:t>
            </a:r>
            <a:r>
              <a:rPr lang="en-US" dirty="0" err="1"/>
              <a:t>limitless_kcsi</a:t>
            </a:r>
            <a:r>
              <a:rPr lang="en-US" dirty="0"/>
              <a:t>" --format "{{.ID}}" --no-</a:t>
            </a:r>
            <a:r>
              <a:rPr lang="en-US" dirty="0" err="1"/>
              <a:t>trunc</a:t>
            </a:r>
            <a:r>
              <a:rPr lang="en-US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0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 OOM Kill</a:t>
            </a:r>
          </a:p>
          <a:p>
            <a:r>
              <a:rPr lang="en-US" dirty="0" err="1"/>
              <a:t>ps</a:t>
            </a:r>
            <a:r>
              <a:rPr lang="en-US" dirty="0"/>
              <a:t> $(docker inspect -f '{{.</a:t>
            </a:r>
            <a:r>
              <a:rPr lang="en-US" dirty="0" err="1"/>
              <a:t>State.Pid</a:t>
            </a:r>
            <a:r>
              <a:rPr lang="en-US" dirty="0"/>
              <a:t>}}' $(docker </a:t>
            </a:r>
            <a:r>
              <a:rPr lang="en-US" dirty="0" err="1"/>
              <a:t>ps</a:t>
            </a:r>
            <a:r>
              <a:rPr lang="en-US" dirty="0"/>
              <a:t> --filter "name=</a:t>
            </a:r>
            <a:r>
              <a:rPr lang="en-US" dirty="0" err="1"/>
              <a:t>limitless_kcsi</a:t>
            </a:r>
            <a:r>
              <a:rPr lang="en-US" dirty="0"/>
              <a:t>" --format "{{.ID}}" --no-</a:t>
            </a:r>
            <a:r>
              <a:rPr lang="en-US" dirty="0" err="1"/>
              <a:t>trunc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cat /proc/30546/limits</a:t>
            </a:r>
          </a:p>
          <a:p>
            <a:r>
              <a:rPr lang="en-US" dirty="0"/>
              <a:t>cat /proc/30546/</a:t>
            </a:r>
            <a:r>
              <a:rPr lang="en-US" dirty="0" err="1"/>
              <a:t>oom_score</a:t>
            </a:r>
            <a:endParaRPr lang="en-US" dirty="0"/>
          </a:p>
          <a:p>
            <a:r>
              <a:rPr lang="en-US" dirty="0"/>
              <a:t>cat /proc/30546/</a:t>
            </a:r>
            <a:r>
              <a:rPr lang="en-US" dirty="0" err="1"/>
              <a:t>oom_score_adj</a:t>
            </a:r>
            <a:endParaRPr lang="en-US" dirty="0"/>
          </a:p>
          <a:p>
            <a:r>
              <a:rPr lang="en-US" dirty="0"/>
              <a:t>cat /proc/30546/</a:t>
            </a:r>
            <a:r>
              <a:rPr lang="en-US" dirty="0" err="1"/>
              <a:t>oom_adj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7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5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4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/proc/</a:t>
            </a:r>
            <a:r>
              <a:rPr lang="en-AU" dirty="0" err="1"/>
              <a:t>kmsg</a:t>
            </a:r>
            <a:r>
              <a:rPr lang="en-AU" dirty="0"/>
              <a:t>: like pseudo-FIFO, read by multiple clients because it is read-once.</a:t>
            </a:r>
          </a:p>
          <a:p>
            <a:r>
              <a:rPr lang="en-AU" dirty="0"/>
              <a:t>/dev/</a:t>
            </a:r>
            <a:r>
              <a:rPr lang="en-AU" dirty="0" err="1"/>
              <a:t>kmsg</a:t>
            </a:r>
            <a:r>
              <a:rPr lang="en-AU" dirty="0"/>
              <a:t>: is more like stream logs read/write stream my multiple 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D64F6-2040-3948-8AC7-2560B37C69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5878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6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80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13502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7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9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0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681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996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842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linecorp.com/en/blog/prometheus-container-kubernetes-cluste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anlewis.org/en/almighty-pause-contain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ops/blob/master/docs/cluster_spec.md#sysctlparameters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IanMLew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0rk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zardzines.com/zines/container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4960-0661-3D4E-BCD2-DDD7F84EC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cap="none" dirty="0"/>
              <a:t>Who Killed My Pod?</a:t>
            </a:r>
            <a:br>
              <a:rPr lang="en-US" cap="none" dirty="0"/>
            </a:br>
            <a:r>
              <a:rPr lang="en-US" sz="6600" cap="none" dirty="0"/>
              <a:t>#whodunit</a:t>
            </a:r>
            <a:endParaRPr lang="en-US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6FDFB-A7F2-854F-995F-5332E9251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- Suneeta Mall</a:t>
            </a:r>
          </a:p>
        </p:txBody>
      </p:sp>
    </p:spTree>
    <p:extLst>
      <p:ext uri="{BB962C8B-B14F-4D97-AF65-F5344CB8AC3E}">
        <p14:creationId xmlns:p14="http://schemas.microsoft.com/office/powerpoint/2010/main" val="40643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D2CC-F574-6344-B7ED-7EEF8C64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: </a:t>
            </a:r>
            <a:r>
              <a:rPr lang="en-US" sz="4000" dirty="0"/>
              <a:t>QoS &amp; Resource requests &amp; limits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14E3B80-E20B-164D-8FC1-33A4D70F4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85"/>
          <a:stretch/>
        </p:blipFill>
        <p:spPr bwMode="auto">
          <a:xfrm>
            <a:off x="1371599" y="1648867"/>
            <a:ext cx="2418315" cy="34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A7BCA3C-31FF-CB43-A3A3-08F02E82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95" y="1648867"/>
            <a:ext cx="1952321" cy="389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48838-CC54-3347-BC4C-8676819E30CD}"/>
              </a:ext>
            </a:extLst>
          </p:cNvPr>
          <p:cNvSpPr txBox="1"/>
          <p:nvPr/>
        </p:nvSpPr>
        <p:spPr>
          <a:xfrm>
            <a:off x="1371599" y="5075537"/>
            <a:ext cx="241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QoS: Best Effort</a:t>
            </a:r>
          </a:p>
          <a:p>
            <a:r>
              <a:rPr lang="en-US" b="1" dirty="0"/>
              <a:t>Most </a:t>
            </a:r>
            <a:r>
              <a:rPr lang="en-US" dirty="0"/>
              <a:t>likely to get killed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3BFD0-D6B5-BC4A-982F-474DBB9E069E}"/>
              </a:ext>
            </a:extLst>
          </p:cNvPr>
          <p:cNvSpPr txBox="1"/>
          <p:nvPr/>
        </p:nvSpPr>
        <p:spPr>
          <a:xfrm>
            <a:off x="5214598" y="5540493"/>
            <a:ext cx="241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QoS: Burstable</a:t>
            </a:r>
          </a:p>
          <a:p>
            <a:r>
              <a:rPr lang="en-US" b="1" dirty="0"/>
              <a:t>Less </a:t>
            </a:r>
            <a:r>
              <a:rPr lang="en-US" dirty="0"/>
              <a:t>likely to get killed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7F559-CD21-6B47-9EA4-CD941101F2F7}"/>
              </a:ext>
            </a:extLst>
          </p:cNvPr>
          <p:cNvSpPr txBox="1"/>
          <p:nvPr/>
        </p:nvSpPr>
        <p:spPr>
          <a:xfrm>
            <a:off x="8764597" y="5562254"/>
            <a:ext cx="272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QoS: Guaranteed</a:t>
            </a:r>
          </a:p>
          <a:p>
            <a:r>
              <a:rPr lang="en-US" b="1" dirty="0"/>
              <a:t>Least </a:t>
            </a:r>
            <a:r>
              <a:rPr lang="en-US" dirty="0"/>
              <a:t>likely to get killed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6DE55A0-0ABD-BB48-A608-8576E7A44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97" y="1648867"/>
            <a:ext cx="1976559" cy="389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0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1CAF-059C-AF4B-AD6C-FF6DE181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: Resources &amp; commitments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816E-C304-AA4A-BC28-5ABB086CF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Compressible resources: When resource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limit is reached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 will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throttle</a:t>
            </a:r>
            <a:r>
              <a:rPr lang="en-US" dirty="0"/>
              <a:t> the container but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won’t terminate</a:t>
            </a:r>
            <a:r>
              <a:rPr lang="en-US" dirty="0"/>
              <a:t> the container. E.g. CPU</a:t>
            </a:r>
          </a:p>
          <a:p>
            <a:r>
              <a:rPr lang="en-US" dirty="0"/>
              <a:t>Incompressible resources: When resource limit is reached,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highest usage </a:t>
            </a:r>
            <a:r>
              <a:rPr lang="en-US" dirty="0"/>
              <a:t>process within the </a:t>
            </a:r>
            <a:r>
              <a:rPr lang="en-US" dirty="0" err="1"/>
              <a:t>cgroups</a:t>
            </a:r>
            <a:r>
              <a:rPr lang="en-US" dirty="0"/>
              <a:t> hierarchy will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be killed</a:t>
            </a:r>
            <a:r>
              <a:rPr lang="en-US" dirty="0"/>
              <a:t>. E.g.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A8CAF-4490-4F48-90B3-B8D9A4171F18}"/>
              </a:ext>
            </a:extLst>
          </p:cNvPr>
          <p:cNvSpPr txBox="1"/>
          <p:nvPr/>
        </p:nvSpPr>
        <p:spPr>
          <a:xfrm>
            <a:off x="3707027" y="4646141"/>
            <a:ext cx="520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can </a:t>
            </a:r>
            <a:r>
              <a:rPr lang="en-US" dirty="0" err="1"/>
              <a:t>kube</a:t>
            </a:r>
            <a:r>
              <a:rPr lang="en-US" dirty="0"/>
              <a:t> overcommit? How about </a:t>
            </a:r>
            <a:r>
              <a:rPr lang="en-US" dirty="0" err="1"/>
              <a:t>linux</a:t>
            </a:r>
            <a:r>
              <a:rPr lang="en-US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166071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10B1-2CD2-0E4B-9C54-7AB77CF3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Over-committal: It’s a feature not a bug!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B5EB1-D740-CA45-A192-3DCC84F0DCB0}"/>
              </a:ext>
            </a:extLst>
          </p:cNvPr>
          <p:cNvSpPr txBox="1"/>
          <p:nvPr/>
        </p:nvSpPr>
        <p:spPr>
          <a:xfrm>
            <a:off x="3286898" y="4905058"/>
            <a:ext cx="7043351" cy="37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https://</a:t>
            </a:r>
            <a:r>
              <a:rPr lang="en-US" dirty="0" err="1"/>
              <a:t>sysdig.com</a:t>
            </a:r>
            <a:r>
              <a:rPr lang="en-US" dirty="0"/>
              <a:t>/blog/troubleshoot-</a:t>
            </a:r>
            <a:r>
              <a:rPr lang="en-US" dirty="0" err="1"/>
              <a:t>kubernetes</a:t>
            </a:r>
            <a:r>
              <a:rPr lang="en-US" dirty="0"/>
              <a:t>-</a:t>
            </a:r>
            <a:r>
              <a:rPr lang="en-US" dirty="0" err="1"/>
              <a:t>oom</a:t>
            </a:r>
            <a:r>
              <a:rPr lang="en-US" dirty="0"/>
              <a:t>/</a:t>
            </a:r>
          </a:p>
        </p:txBody>
      </p:sp>
      <p:pic>
        <p:nvPicPr>
          <p:cNvPr id="6148" name="Picture 4" descr="Memory limits in kubernetes can be bigger than the available memory in the node">
            <a:extLst>
              <a:ext uri="{FF2B5EF4-FFF2-40B4-BE49-F238E27FC236}">
                <a16:creationId xmlns:a16="http://schemas.microsoft.com/office/drawing/2014/main" id="{1AA2E474-7B18-B243-A2FB-F41F9903820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07" y="2171700"/>
            <a:ext cx="5368011" cy="24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Kubernetes pod limits can overcomit">
            <a:extLst>
              <a:ext uri="{FF2B5EF4-FFF2-40B4-BE49-F238E27FC236}">
                <a16:creationId xmlns:a16="http://schemas.microsoft.com/office/drawing/2014/main" id="{128E983D-F7C1-CC42-B948-E63D693A1A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409" y="2171700"/>
            <a:ext cx="5368011" cy="244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xplosion 1 5">
            <a:extLst>
              <a:ext uri="{FF2B5EF4-FFF2-40B4-BE49-F238E27FC236}">
                <a16:creationId xmlns:a16="http://schemas.microsoft.com/office/drawing/2014/main" id="{92032DFA-E8D4-B849-8D28-D47A4330C70A}"/>
              </a:ext>
            </a:extLst>
          </p:cNvPr>
          <p:cNvSpPr/>
          <p:nvPr/>
        </p:nvSpPr>
        <p:spPr>
          <a:xfrm>
            <a:off x="822258" y="4341933"/>
            <a:ext cx="2840182" cy="286789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swaps are disabled (for right reasons)!</a:t>
            </a:r>
          </a:p>
        </p:txBody>
      </p:sp>
    </p:spTree>
    <p:extLst>
      <p:ext uri="{BB962C8B-B14F-4D97-AF65-F5344CB8AC3E}">
        <p14:creationId xmlns:p14="http://schemas.microsoft.com/office/powerpoint/2010/main" val="266090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7CD5-C3BC-0B4E-B610-8C399D91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crime scene!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2EC1D-FF48-8B4B-998F-565C20CD63CA}"/>
              </a:ext>
            </a:extLst>
          </p:cNvPr>
          <p:cNvSpPr/>
          <p:nvPr/>
        </p:nvSpPr>
        <p:spPr>
          <a:xfrm>
            <a:off x="1791731" y="5263978"/>
            <a:ext cx="5461686" cy="605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GB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623AC-1BEE-A04F-81B0-0616793BF94E}"/>
              </a:ext>
            </a:extLst>
          </p:cNvPr>
          <p:cNvSpPr txBox="1"/>
          <p:nvPr/>
        </p:nvSpPr>
        <p:spPr>
          <a:xfrm>
            <a:off x="3676134" y="5987534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r5.2xlarge: 8CPU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8E2B0F-473F-C043-AAFF-8308C714E4E0}"/>
              </a:ext>
            </a:extLst>
          </p:cNvPr>
          <p:cNvSpPr/>
          <p:nvPr/>
        </p:nvSpPr>
        <p:spPr>
          <a:xfrm>
            <a:off x="1791730" y="4609070"/>
            <a:ext cx="2273643" cy="54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 GB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33E83-A8E3-564A-A3FE-7863742061F0}"/>
              </a:ext>
            </a:extLst>
          </p:cNvPr>
          <p:cNvSpPr/>
          <p:nvPr/>
        </p:nvSpPr>
        <p:spPr>
          <a:xfrm>
            <a:off x="4236308" y="4609070"/>
            <a:ext cx="2273643" cy="54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 GB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386325-8D7A-DE46-819E-1D1B9D4B23EA}"/>
              </a:ext>
            </a:extLst>
          </p:cNvPr>
          <p:cNvSpPr/>
          <p:nvPr/>
        </p:nvSpPr>
        <p:spPr>
          <a:xfrm>
            <a:off x="6680886" y="4609071"/>
            <a:ext cx="572531" cy="54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 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C2A313-5D3B-8245-B9BB-0CDC906F5022}"/>
              </a:ext>
            </a:extLst>
          </p:cNvPr>
          <p:cNvSpPr txBox="1"/>
          <p:nvPr/>
        </p:nvSpPr>
        <p:spPr>
          <a:xfrm>
            <a:off x="2589489" y="4316969"/>
            <a:ext cx="67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AF7C1-4EE4-C44E-A431-C7F6A3BCFCFF}"/>
              </a:ext>
            </a:extLst>
          </p:cNvPr>
          <p:cNvSpPr txBox="1"/>
          <p:nvPr/>
        </p:nvSpPr>
        <p:spPr>
          <a:xfrm>
            <a:off x="5093886" y="4306329"/>
            <a:ext cx="678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F584EC-C099-B74E-B928-ED6E9FC5324C}"/>
              </a:ext>
            </a:extLst>
          </p:cNvPr>
          <p:cNvSpPr txBox="1"/>
          <p:nvPr/>
        </p:nvSpPr>
        <p:spPr>
          <a:xfrm>
            <a:off x="6583252" y="4332071"/>
            <a:ext cx="1438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reserved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98BDE-589F-FA4A-89D2-9D373A74219E}"/>
              </a:ext>
            </a:extLst>
          </p:cNvPr>
          <p:cNvSpPr txBox="1"/>
          <p:nvPr/>
        </p:nvSpPr>
        <p:spPr>
          <a:xfrm>
            <a:off x="664831" y="4270802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QoS Guaranteed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39DDCBD-B667-EC41-B00A-966A8671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078" y="3629451"/>
            <a:ext cx="1373191" cy="13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69B6D78-D8D4-6246-83FC-6FACAD0B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730" y="2118753"/>
            <a:ext cx="6230052" cy="167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CFBA10-B5AA-E448-83F0-05C0C7A8657E}"/>
              </a:ext>
            </a:extLst>
          </p:cNvPr>
          <p:cNvSpPr txBox="1"/>
          <p:nvPr/>
        </p:nvSpPr>
        <p:spPr>
          <a:xfrm>
            <a:off x="8833025" y="5115351"/>
            <a:ext cx="170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</a:t>
            </a:r>
            <a:r>
              <a:rPr lang="en-US" dirty="0" err="1"/>
              <a:t>OOMKill</a:t>
            </a:r>
            <a:r>
              <a:rPr lang="en-US" dirty="0"/>
              <a:t>!</a:t>
            </a:r>
          </a:p>
        </p:txBody>
      </p:sp>
      <p:sp>
        <p:nvSpPr>
          <p:cNvPr id="16" name="Explosion 1 15">
            <a:extLst>
              <a:ext uri="{FF2B5EF4-FFF2-40B4-BE49-F238E27FC236}">
                <a16:creationId xmlns:a16="http://schemas.microsoft.com/office/drawing/2014/main" id="{A2E83C62-B820-2C44-B145-3B6D48C0ECAB}"/>
              </a:ext>
            </a:extLst>
          </p:cNvPr>
          <p:cNvSpPr/>
          <p:nvPr/>
        </p:nvSpPr>
        <p:spPr>
          <a:xfrm>
            <a:off x="8441912" y="712071"/>
            <a:ext cx="2840182" cy="286789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 no point, node is found to under duress.</a:t>
            </a:r>
          </a:p>
        </p:txBody>
      </p:sp>
    </p:spTree>
    <p:extLst>
      <p:ext uri="{BB962C8B-B14F-4D97-AF65-F5344CB8AC3E}">
        <p14:creationId xmlns:p14="http://schemas.microsoft.com/office/powerpoint/2010/main" val="123994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6950BA9-2571-C043-90E2-1AE9C3716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7046" r="28813" b="26073"/>
          <a:stretch/>
        </p:blipFill>
        <p:spPr bwMode="auto">
          <a:xfrm>
            <a:off x="1012004" y="3480659"/>
            <a:ext cx="2572480" cy="9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8EAAE-3B99-2648-9958-7B058D35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serial killer investigation board</a:t>
            </a:r>
          </a:p>
        </p:txBody>
      </p:sp>
      <p:sp>
        <p:nvSpPr>
          <p:cNvPr id="4" name="Snip and Round Single Corner of Rectangle 3">
            <a:extLst>
              <a:ext uri="{FF2B5EF4-FFF2-40B4-BE49-F238E27FC236}">
                <a16:creationId xmlns:a16="http://schemas.microsoft.com/office/drawing/2014/main" id="{7AC4AA6F-B3C5-C64A-BFF6-20B27E0308E5}"/>
              </a:ext>
            </a:extLst>
          </p:cNvPr>
          <p:cNvSpPr/>
          <p:nvPr/>
        </p:nvSpPr>
        <p:spPr>
          <a:xfrm>
            <a:off x="941534" y="1782806"/>
            <a:ext cx="2372497" cy="180408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Pattern: A particular container – a standard Linux process</a:t>
            </a:r>
          </a:p>
        </p:txBody>
      </p:sp>
      <p:sp>
        <p:nvSpPr>
          <p:cNvPr id="5" name="Snip and Round Single Corner of Rectangle 4">
            <a:extLst>
              <a:ext uri="{FF2B5EF4-FFF2-40B4-BE49-F238E27FC236}">
                <a16:creationId xmlns:a16="http://schemas.microsoft.com/office/drawing/2014/main" id="{E041EA8F-7E76-9442-9672-42D355EE34D0}"/>
              </a:ext>
            </a:extLst>
          </p:cNvPr>
          <p:cNvSpPr/>
          <p:nvPr/>
        </p:nvSpPr>
        <p:spPr>
          <a:xfrm>
            <a:off x="9362303" y="1428750"/>
            <a:ext cx="1610497" cy="9144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Weapon: </a:t>
            </a:r>
            <a:r>
              <a:rPr lang="en-AU" dirty="0"/>
              <a:t>SIGKILL</a:t>
            </a:r>
            <a:endParaRPr lang="en-US" dirty="0"/>
          </a:p>
        </p:txBody>
      </p:sp>
      <p:sp>
        <p:nvSpPr>
          <p:cNvPr id="7" name="Snip and Round Single Corner of Rectangle 6">
            <a:extLst>
              <a:ext uri="{FF2B5EF4-FFF2-40B4-BE49-F238E27FC236}">
                <a16:creationId xmlns:a16="http://schemas.microsoft.com/office/drawing/2014/main" id="{363A8BB1-68E3-F642-BEEC-E7A65606D55D}"/>
              </a:ext>
            </a:extLst>
          </p:cNvPr>
          <p:cNvSpPr/>
          <p:nvPr/>
        </p:nvSpPr>
        <p:spPr>
          <a:xfrm>
            <a:off x="941534" y="4601348"/>
            <a:ext cx="2409568" cy="1865870"/>
          </a:xfrm>
          <a:prstGeom prst="snipRoundRect">
            <a:avLst>
              <a:gd name="adj1" fmla="val 16667"/>
              <a:gd name="adj2" fmla="val 20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Trigger: Dislike for potential memory hogging</a:t>
            </a:r>
          </a:p>
        </p:txBody>
      </p:sp>
      <p:sp>
        <p:nvSpPr>
          <p:cNvPr id="8" name="Snip and Round Single Corner of Rectangle 7">
            <a:extLst>
              <a:ext uri="{FF2B5EF4-FFF2-40B4-BE49-F238E27FC236}">
                <a16:creationId xmlns:a16="http://schemas.microsoft.com/office/drawing/2014/main" id="{BC427BEE-90FA-5346-81A0-A3D9453086D3}"/>
              </a:ext>
            </a:extLst>
          </p:cNvPr>
          <p:cNvSpPr/>
          <p:nvPr/>
        </p:nvSpPr>
        <p:spPr>
          <a:xfrm>
            <a:off x="10711248" y="862656"/>
            <a:ext cx="1338649" cy="115535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Nature: Forceful &amp; Brutal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56A9ED-EB2F-C14B-9198-08748E60B0BC}"/>
              </a:ext>
            </a:extLst>
          </p:cNvPr>
          <p:cNvSpPr/>
          <p:nvPr/>
        </p:nvSpPr>
        <p:spPr>
          <a:xfrm>
            <a:off x="3053691" y="1323717"/>
            <a:ext cx="1804086" cy="169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Protecting potential victim containers with guaranteed QoS is </a:t>
            </a:r>
            <a:r>
              <a:rPr lang="en-US" u="sng" dirty="0"/>
              <a:t>no joy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3FA30-6CF5-DA47-B0CE-6844694900B7}"/>
              </a:ext>
            </a:extLst>
          </p:cNvPr>
          <p:cNvSpPr/>
          <p:nvPr/>
        </p:nvSpPr>
        <p:spPr>
          <a:xfrm>
            <a:off x="3053691" y="5362833"/>
            <a:ext cx="1569308" cy="1346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Potentially related to </a:t>
            </a:r>
            <a:r>
              <a:rPr lang="en-US" dirty="0" err="1"/>
              <a:t>overcommittal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EFAF05-A44B-2549-9E31-149AA0E8C538}"/>
              </a:ext>
            </a:extLst>
          </p:cNvPr>
          <p:cNvGrpSpPr/>
          <p:nvPr/>
        </p:nvGrpSpPr>
        <p:grpSpPr>
          <a:xfrm>
            <a:off x="3467036" y="2809617"/>
            <a:ext cx="5547461" cy="1485900"/>
            <a:chOff x="5272939" y="2540471"/>
            <a:chExt cx="6766661" cy="1391251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73B74B8-DE51-524E-93E8-C5980FA0F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939" y="2684849"/>
              <a:ext cx="4089364" cy="110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2DE30BC3-E0DF-BC4F-9DAC-A13221D2491E}"/>
                </a:ext>
              </a:extLst>
            </p:cNvPr>
            <p:cNvSpPr/>
            <p:nvPr/>
          </p:nvSpPr>
          <p:spPr>
            <a:xfrm>
              <a:off x="9906000" y="2540471"/>
              <a:ext cx="2133600" cy="1391251"/>
            </a:xfrm>
            <a:prstGeom prst="cloudCallout">
              <a:avLst>
                <a:gd name="adj1" fmla="val -89467"/>
                <a:gd name="adj2" fmla="val -298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Container otherwise behaves reasonably </a:t>
              </a:r>
            </a:p>
          </p:txBody>
        </p:sp>
      </p:grp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4654854E-030A-BD4B-9849-08876B93495E}"/>
              </a:ext>
            </a:extLst>
          </p:cNvPr>
          <p:cNvSpPr/>
          <p:nvPr/>
        </p:nvSpPr>
        <p:spPr>
          <a:xfrm>
            <a:off x="9767455" y="2672492"/>
            <a:ext cx="1610497" cy="914399"/>
          </a:xfrm>
          <a:prstGeom prst="wedgeRectCallout">
            <a:avLst>
              <a:gd name="adj1" fmla="val -19160"/>
              <a:gd name="adj2" fmla="val -87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Suspects: </a:t>
            </a:r>
            <a:r>
              <a:rPr lang="en-US" dirty="0" err="1"/>
              <a:t>Kublets</a:t>
            </a:r>
            <a:r>
              <a:rPr lang="en-US" dirty="0"/>
              <a:t>/OS Kernel</a:t>
            </a:r>
          </a:p>
        </p:txBody>
      </p:sp>
    </p:spTree>
    <p:extLst>
      <p:ext uri="{BB962C8B-B14F-4D97-AF65-F5344CB8AC3E}">
        <p14:creationId xmlns:p14="http://schemas.microsoft.com/office/powerpoint/2010/main" val="121880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0A98F-B17B-6C49-8718-BEC1A419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Critical evidence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5C8A22A-E23F-C547-8156-40DE8DDA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944863"/>
            <a:ext cx="6900380" cy="49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8D144369-0B8A-4447-968B-DE7A122DC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Rare occurrence of memory spike observed at “</a:t>
            </a:r>
            <a:r>
              <a:rPr lang="en-AU" sz="1600" dirty="0"/>
              <a:t>28.x Gi/31Gi request”</a:t>
            </a:r>
          </a:p>
          <a:p>
            <a:r>
              <a:rPr lang="en-AU" sz="1600" dirty="0"/>
              <a:t>Lot less frequency than kills</a:t>
            </a:r>
          </a:p>
          <a:p>
            <a:r>
              <a:rPr lang="en-AU" sz="1600" dirty="0"/>
              <a:t>Still within bounds of memory limits</a:t>
            </a:r>
          </a:p>
          <a:p>
            <a:endParaRPr lang="en-AU" sz="1600" dirty="0"/>
          </a:p>
          <a:p>
            <a:endParaRPr lang="en-AU" sz="1600" dirty="0"/>
          </a:p>
          <a:p>
            <a:r>
              <a:rPr lang="en-AU" sz="1600" dirty="0"/>
              <a:t>So who is killing the pods! #whodunit  </a:t>
            </a:r>
            <a:endParaRPr lang="en-US" sz="1600" dirty="0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2094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217AA-DE7A-094F-88F2-B4F18053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 dirty="0"/>
              <a:t>OOM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E5DF-C5D2-FF45-A05D-BA058C596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Image credit </a:t>
            </a:r>
            <a:r>
              <a:rPr lang="en-US" sz="1600" dirty="0">
                <a:hlinkClick r:id="rId3"/>
              </a:rPr>
              <a:t>Line Corp</a:t>
            </a:r>
            <a:endParaRPr lang="en-US" sz="1600" dirty="0"/>
          </a:p>
        </p:txBody>
      </p:sp>
      <p:sp>
        <p:nvSpPr>
          <p:cNvPr id="13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CBAA39-6916-CE4B-861E-965AD55A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60" y="640080"/>
            <a:ext cx="6504014" cy="51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50B0E9-3CA8-C74B-BD9A-5A96E096CB27}"/>
              </a:ext>
            </a:extLst>
          </p:cNvPr>
          <p:cNvSpPr txBox="1"/>
          <p:nvPr/>
        </p:nvSpPr>
        <p:spPr>
          <a:xfrm>
            <a:off x="5732603" y="3605629"/>
            <a:ext cx="225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OOMEvent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OOMKillEvent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5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68" name="Rectangle 7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30F14-6A23-CE47-9D89-14123262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Kube is all hakuna matata!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44306D1-B4F8-FF4E-AFEC-FEB548B2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683121"/>
            <a:ext cx="6900380" cy="349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AA16-6E2B-E64F-AF3F-690010B95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Nada in application logs</a:t>
            </a:r>
          </a:p>
          <a:p>
            <a:r>
              <a:rPr lang="en-US" sz="1600" dirty="0"/>
              <a:t>Nada in Kubernetes pod and deploy Events log</a:t>
            </a:r>
          </a:p>
          <a:p>
            <a:r>
              <a:rPr lang="en-US" sz="1600" dirty="0"/>
              <a:t>Nada in </a:t>
            </a:r>
            <a:r>
              <a:rPr lang="en-US" sz="1600" dirty="0" err="1"/>
              <a:t>Kubelet</a:t>
            </a:r>
            <a:r>
              <a:rPr lang="en-US" sz="1600" dirty="0"/>
              <a:t> logs </a:t>
            </a:r>
          </a:p>
          <a:p>
            <a:pPr lvl="1"/>
            <a:r>
              <a:rPr lang="en-AU" sz="1600" dirty="0" err="1"/>
              <a:t>journalctl</a:t>
            </a:r>
            <a:r>
              <a:rPr lang="en-AU" sz="1600" dirty="0"/>
              <a:t> -u </a:t>
            </a:r>
            <a:r>
              <a:rPr lang="en-AU" sz="1600" dirty="0" err="1"/>
              <a:t>kubelet</a:t>
            </a:r>
            <a:r>
              <a:rPr lang="en-AU" sz="1600" dirty="0"/>
              <a:t> | grep -</a:t>
            </a:r>
            <a:r>
              <a:rPr lang="en-AU" sz="1600" dirty="0" err="1"/>
              <a:t>i</a:t>
            </a:r>
            <a:r>
              <a:rPr lang="en-AU" sz="1600" dirty="0"/>
              <a:t> "Out of memory”</a:t>
            </a:r>
          </a:p>
          <a:p>
            <a:pPr lvl="1"/>
            <a:r>
              <a:rPr lang="en-AU" sz="1600" dirty="0" err="1"/>
              <a:t>journalctl</a:t>
            </a:r>
            <a:r>
              <a:rPr lang="en-AU" sz="1600" dirty="0"/>
              <a:t> -u </a:t>
            </a:r>
            <a:r>
              <a:rPr lang="en-AU" sz="1600" dirty="0" err="1"/>
              <a:t>kubelet</a:t>
            </a:r>
            <a:r>
              <a:rPr lang="en-AU" sz="1600" dirty="0"/>
              <a:t> | grep -</a:t>
            </a:r>
            <a:r>
              <a:rPr lang="en-AU" sz="1600" dirty="0" err="1"/>
              <a:t>i</a:t>
            </a:r>
            <a:r>
              <a:rPr lang="en-AU" sz="1600" dirty="0"/>
              <a:t> "</a:t>
            </a:r>
            <a:r>
              <a:rPr lang="en-AU" sz="1600" dirty="0" err="1"/>
              <a:t>oom</a:t>
            </a:r>
            <a:r>
              <a:rPr lang="en-AU" sz="1600" dirty="0"/>
              <a:t>”</a:t>
            </a:r>
          </a:p>
        </p:txBody>
      </p:sp>
      <p:sp>
        <p:nvSpPr>
          <p:cNvPr id="1126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9537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1B0B624F-2CEA-8349-AFA9-9C9F03AD9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7046" r="28813" b="26073"/>
          <a:stretch/>
        </p:blipFill>
        <p:spPr bwMode="auto">
          <a:xfrm>
            <a:off x="941534" y="3379375"/>
            <a:ext cx="2572480" cy="9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8EAAE-3B99-2648-9958-7B058D35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serial killer investigation board</a:t>
            </a:r>
          </a:p>
        </p:txBody>
      </p:sp>
      <p:sp>
        <p:nvSpPr>
          <p:cNvPr id="4" name="Snip and Round Single Corner of Rectangle 3">
            <a:extLst>
              <a:ext uri="{FF2B5EF4-FFF2-40B4-BE49-F238E27FC236}">
                <a16:creationId xmlns:a16="http://schemas.microsoft.com/office/drawing/2014/main" id="{7AC4AA6F-B3C5-C64A-BFF6-20B27E0308E5}"/>
              </a:ext>
            </a:extLst>
          </p:cNvPr>
          <p:cNvSpPr/>
          <p:nvPr/>
        </p:nvSpPr>
        <p:spPr>
          <a:xfrm>
            <a:off x="941534" y="1782806"/>
            <a:ext cx="2372497" cy="180408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Pattern: A particular container – a standard Linux process</a:t>
            </a:r>
          </a:p>
        </p:txBody>
      </p:sp>
      <p:sp>
        <p:nvSpPr>
          <p:cNvPr id="5" name="Snip and Round Single Corner of Rectangle 4">
            <a:extLst>
              <a:ext uri="{FF2B5EF4-FFF2-40B4-BE49-F238E27FC236}">
                <a16:creationId xmlns:a16="http://schemas.microsoft.com/office/drawing/2014/main" id="{E041EA8F-7E76-9442-9672-42D355EE34D0}"/>
              </a:ext>
            </a:extLst>
          </p:cNvPr>
          <p:cNvSpPr/>
          <p:nvPr/>
        </p:nvSpPr>
        <p:spPr>
          <a:xfrm>
            <a:off x="9362303" y="1428750"/>
            <a:ext cx="1610497" cy="9144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Weapon: </a:t>
            </a:r>
            <a:r>
              <a:rPr lang="en-AU" dirty="0"/>
              <a:t>SIGKILL</a:t>
            </a:r>
            <a:endParaRPr lang="en-US" dirty="0"/>
          </a:p>
        </p:txBody>
      </p:sp>
      <p:sp>
        <p:nvSpPr>
          <p:cNvPr id="7" name="Snip and Round Single Corner of Rectangle 6">
            <a:extLst>
              <a:ext uri="{FF2B5EF4-FFF2-40B4-BE49-F238E27FC236}">
                <a16:creationId xmlns:a16="http://schemas.microsoft.com/office/drawing/2014/main" id="{363A8BB1-68E3-F642-BEEC-E7A65606D55D}"/>
              </a:ext>
            </a:extLst>
          </p:cNvPr>
          <p:cNvSpPr/>
          <p:nvPr/>
        </p:nvSpPr>
        <p:spPr>
          <a:xfrm>
            <a:off x="997139" y="4466968"/>
            <a:ext cx="2409568" cy="1865870"/>
          </a:xfrm>
          <a:prstGeom prst="snipRoundRect">
            <a:avLst>
              <a:gd name="adj1" fmla="val 16667"/>
              <a:gd name="adj2" fmla="val 20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Trigger: Dislike for potential memory hogging</a:t>
            </a:r>
          </a:p>
        </p:txBody>
      </p:sp>
      <p:sp>
        <p:nvSpPr>
          <p:cNvPr id="8" name="Snip and Round Single Corner of Rectangle 7">
            <a:extLst>
              <a:ext uri="{FF2B5EF4-FFF2-40B4-BE49-F238E27FC236}">
                <a16:creationId xmlns:a16="http://schemas.microsoft.com/office/drawing/2014/main" id="{BC427BEE-90FA-5346-81A0-A3D9453086D3}"/>
              </a:ext>
            </a:extLst>
          </p:cNvPr>
          <p:cNvSpPr/>
          <p:nvPr/>
        </p:nvSpPr>
        <p:spPr>
          <a:xfrm>
            <a:off x="10711248" y="862656"/>
            <a:ext cx="1338649" cy="115535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Nature: Forceful &amp; Brutal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3FA30-6CF5-DA47-B0CE-6844694900B7}"/>
              </a:ext>
            </a:extLst>
          </p:cNvPr>
          <p:cNvSpPr/>
          <p:nvPr/>
        </p:nvSpPr>
        <p:spPr>
          <a:xfrm>
            <a:off x="3053691" y="5362833"/>
            <a:ext cx="1569308" cy="1346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Potentially related to </a:t>
            </a:r>
            <a:r>
              <a:rPr lang="en-US" dirty="0" err="1"/>
              <a:t>overcommittal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3B74B8-DE51-524E-93E8-C5980FA0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84" y="2877751"/>
            <a:ext cx="4089364" cy="11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06CECA3-AEB3-1C44-A98F-89887562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253" y="3188848"/>
            <a:ext cx="1804086" cy="12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56A9ED-EB2F-C14B-9198-08748E60B0BC}"/>
              </a:ext>
            </a:extLst>
          </p:cNvPr>
          <p:cNvSpPr/>
          <p:nvPr/>
        </p:nvSpPr>
        <p:spPr>
          <a:xfrm>
            <a:off x="3053691" y="1323717"/>
            <a:ext cx="1804086" cy="169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Protecting potential victim containers with guaranteed QoS is </a:t>
            </a:r>
            <a:r>
              <a:rPr lang="en-US" u="sng" dirty="0"/>
              <a:t>no joy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419FCDB-B1C6-C747-A9F2-2BC78665066C}"/>
              </a:ext>
            </a:extLst>
          </p:cNvPr>
          <p:cNvSpPr/>
          <p:nvPr/>
        </p:nvSpPr>
        <p:spPr>
          <a:xfrm>
            <a:off x="9767455" y="2672492"/>
            <a:ext cx="1610497" cy="914399"/>
          </a:xfrm>
          <a:prstGeom prst="wedgeRectCallout">
            <a:avLst>
              <a:gd name="adj1" fmla="val -19160"/>
              <a:gd name="adj2" fmla="val -87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Suspects: </a:t>
            </a:r>
            <a:r>
              <a:rPr lang="en-US" strike="sngStrike" dirty="0" err="1"/>
              <a:t>Kublets</a:t>
            </a:r>
            <a:r>
              <a:rPr lang="en-US" strike="sngStrike" dirty="0"/>
              <a:t>/</a:t>
            </a:r>
            <a:r>
              <a:rPr lang="en-US" dirty="0">
                <a:solidFill>
                  <a:srgbClr val="C00000"/>
                </a:solidFill>
              </a:rPr>
              <a:t>OS Kernel</a:t>
            </a:r>
          </a:p>
        </p:txBody>
      </p:sp>
      <p:sp>
        <p:nvSpPr>
          <p:cNvPr id="13" name="Snip Single Corner of Rectangle 12">
            <a:extLst>
              <a:ext uri="{FF2B5EF4-FFF2-40B4-BE49-F238E27FC236}">
                <a16:creationId xmlns:a16="http://schemas.microsoft.com/office/drawing/2014/main" id="{382514A9-B73C-6440-BD38-9565FEC105EC}"/>
              </a:ext>
            </a:extLst>
          </p:cNvPr>
          <p:cNvSpPr/>
          <p:nvPr/>
        </p:nvSpPr>
        <p:spPr>
          <a:xfrm>
            <a:off x="6407339" y="3932152"/>
            <a:ext cx="2073410" cy="106963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a memory event &amp; unexplained kill</a:t>
            </a:r>
          </a:p>
        </p:txBody>
      </p:sp>
    </p:spTree>
    <p:extLst>
      <p:ext uri="{BB962C8B-B14F-4D97-AF65-F5344CB8AC3E}">
        <p14:creationId xmlns:p14="http://schemas.microsoft.com/office/powerpoint/2010/main" val="66188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35775-0366-1F49-96E9-AF717BB2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Evidence collection</a:t>
            </a:r>
          </a:p>
        </p:txBody>
      </p:sp>
      <p:pic>
        <p:nvPicPr>
          <p:cNvPr id="13314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B71893E-F911-DD48-8DDE-0769C202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220878"/>
            <a:ext cx="6900380" cy="441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76C-2455-4349-90AD-6847B821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“grep -</a:t>
            </a:r>
            <a:r>
              <a:rPr lang="en-US" sz="1600" dirty="0" err="1"/>
              <a:t>i</a:t>
            </a:r>
            <a:r>
              <a:rPr lang="en-US" sz="1600" dirty="0"/>
              <a:t> -r 'out of memory' /var/log/” indicated following logs:</a:t>
            </a:r>
          </a:p>
          <a:p>
            <a:pPr marL="0" indent="0">
              <a:buNone/>
            </a:pPr>
            <a:r>
              <a:rPr lang="en-US" sz="1600" dirty="0"/>
              <a:t>&gt; </a:t>
            </a:r>
            <a:r>
              <a:rPr lang="en-US" sz="1600" b="1" dirty="0"/>
              <a:t>/var/log/</a:t>
            </a:r>
            <a:r>
              <a:rPr lang="en-US" sz="1600" b="1" dirty="0" err="1"/>
              <a:t>kern.log</a:t>
            </a:r>
            <a:r>
              <a:rPr lang="en-US" sz="1600" dirty="0" err="1"/>
              <a:t>:Mar</a:t>
            </a:r>
            <a:r>
              <a:rPr lang="en-US" sz="1600" dirty="0"/>
              <a:t>  9 13:17:05 ip-172-xxx-xx-xxx kernel: [30320.358563] Memory </a:t>
            </a:r>
            <a:r>
              <a:rPr lang="en-US" sz="1600" dirty="0" err="1"/>
              <a:t>cgroup</a:t>
            </a:r>
            <a:r>
              <a:rPr lang="en-US" sz="1600" dirty="0"/>
              <a:t> out of memory: Kill process 11190 (app) score 9 or sacrifice child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8307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E28706-AA00-1543-875E-3DB01BE9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93" y="489808"/>
            <a:ext cx="9892957" cy="55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8B82F1-FEB5-6A4C-B2DF-4F57A0F36A63}"/>
              </a:ext>
            </a:extLst>
          </p:cNvPr>
          <p:cNvSpPr txBox="1"/>
          <p:nvPr/>
        </p:nvSpPr>
        <p:spPr>
          <a:xfrm>
            <a:off x="2706994" y="5974895"/>
            <a:ext cx="916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 intriguing investigation begins with a disaster!  </a:t>
            </a:r>
          </a:p>
        </p:txBody>
      </p:sp>
    </p:spTree>
    <p:extLst>
      <p:ext uri="{BB962C8B-B14F-4D97-AF65-F5344CB8AC3E}">
        <p14:creationId xmlns:p14="http://schemas.microsoft.com/office/powerpoint/2010/main" val="261346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37E15-B1A0-4643-BAAB-E5824ACF9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Metrics of </a:t>
            </a:r>
            <a:r>
              <a:rPr lang="en-AU" sz="2800"/>
              <a:t>memory cgroups stats</a:t>
            </a:r>
            <a:endParaRPr lang="en-US" sz="280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9CEFED1-A661-A94E-AFEF-112580499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08" y="519174"/>
            <a:ext cx="5674161" cy="58196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10ACFD-6772-41A5-9FF2-B70999F3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 fontScale="92500" lnSpcReduction="10000"/>
          </a:bodyPr>
          <a:lstStyle/>
          <a:p>
            <a:r>
              <a:rPr lang="en-AU" sz="1600" dirty="0"/>
              <a:t>anonymous memory (abbr. anon) is a memory mapping with no file or device backing it. </a:t>
            </a:r>
          </a:p>
          <a:p>
            <a:r>
              <a:rPr lang="en-AU" sz="1600" dirty="0"/>
              <a:t>Anon memory is used by programs to allocate memory for the stacks and heaps. </a:t>
            </a:r>
          </a:p>
          <a:p>
            <a:r>
              <a:rPr lang="en-AU" sz="1600" dirty="0"/>
              <a:t>Also, the standard page size on the Linux kernel is 4KB which can be really inefficient to store mapping for a large block of memory virtual memory. </a:t>
            </a:r>
          </a:p>
          <a:p>
            <a:r>
              <a:rPr lang="en-AU" sz="1600" dirty="0" err="1"/>
              <a:t>Hugepages</a:t>
            </a:r>
            <a:r>
              <a:rPr lang="en-AU" sz="1600" dirty="0"/>
              <a:t> are designed to solve this inefficiency and can hold a bigger chunk than 4KB.</a:t>
            </a:r>
            <a:endParaRPr lang="en-US" sz="1600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12429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Rectangle 7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45" name="Rectangle 78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6" name="Rectangle 80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BDBA4FD-653C-4345-80BE-DE9C0BF34C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1083072"/>
            <a:ext cx="11226799" cy="468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0D4F8D0-B667-DB42-850E-35ABEE835141}"/>
              </a:ext>
            </a:extLst>
          </p:cNvPr>
          <p:cNvSpPr/>
          <p:nvPr/>
        </p:nvSpPr>
        <p:spPr>
          <a:xfrm>
            <a:off x="160867" y="175252"/>
            <a:ext cx="2525485" cy="696685"/>
          </a:xfrm>
          <a:prstGeom prst="wedgeRoundRectCallout">
            <a:avLst>
              <a:gd name="adj1" fmla="val -23561"/>
              <a:gd name="adj2" fmla="val 2312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/>
              </a:rPr>
              <a:t>almighty-pause-container</a:t>
            </a:r>
            <a:r>
              <a:rPr lang="en-US" dirty="0"/>
              <a:t> by Ian Lewis</a:t>
            </a:r>
          </a:p>
        </p:txBody>
      </p:sp>
    </p:spTree>
    <p:extLst>
      <p:ext uri="{BB962C8B-B14F-4D97-AF65-F5344CB8AC3E}">
        <p14:creationId xmlns:p14="http://schemas.microsoft.com/office/powerpoint/2010/main" val="6538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B530-ADC5-454D-8856-08FFBE70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Exactly why?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DF27E2-D7A2-754B-A457-2E490677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43" y="1794290"/>
            <a:ext cx="5661090" cy="43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07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3B530-ADC5-454D-8856-08FFBE70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Desired behavior:</a:t>
            </a:r>
          </a:p>
        </p:txBody>
      </p:sp>
      <p:pic>
        <p:nvPicPr>
          <p:cNvPr id="5122" name="Picture 2" descr="Runtime errors in Internet Explorer - Browsers | Microsoft Docs">
            <a:extLst>
              <a:ext uri="{FF2B5EF4-FFF2-40B4-BE49-F238E27FC236}">
                <a16:creationId xmlns:a16="http://schemas.microsoft.com/office/drawing/2014/main" id="{E0DF0421-4E2B-244C-87A4-B8B510B2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821298"/>
            <a:ext cx="6900380" cy="521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7F272ED8-FC29-4322-BE15-7890F93DE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Fail safely</a:t>
            </a:r>
          </a:p>
          <a:p>
            <a:r>
              <a:rPr lang="en-US" sz="1600" dirty="0"/>
              <a:t>Recover gracefully</a:t>
            </a: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Graphic 3" descr="No sign outline">
            <a:extLst>
              <a:ext uri="{FF2B5EF4-FFF2-40B4-BE49-F238E27FC236}">
                <a16:creationId xmlns:a16="http://schemas.microsoft.com/office/drawing/2014/main" id="{AC6B5FB1-CD29-DA48-A2ED-6228DEB1D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8099" y="2242601"/>
            <a:ext cx="2372797" cy="23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3B530-ADC5-454D-8856-08FFBE70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Fix 1: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1AF2EF-F878-9541-B25F-99568537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841913"/>
            <a:ext cx="6900380" cy="317417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675B8-0BA7-A541-91FA-AAB2C94A5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400"/>
              <a:t>Disable overcommit at OS level:</a:t>
            </a:r>
          </a:p>
          <a:p>
            <a:pPr lvl="1"/>
            <a:r>
              <a:rPr lang="en-AU" sz="1400"/>
              <a:t>sysctl -w vm.overcommit_memory=2 </a:t>
            </a:r>
          </a:p>
          <a:p>
            <a:pPr lvl="1"/>
            <a:r>
              <a:rPr lang="en-AU" sz="1400"/>
              <a:t>sysctl -w vm.overcommit_ratio=100 </a:t>
            </a:r>
          </a:p>
          <a:p>
            <a:r>
              <a:rPr lang="en-AU" sz="1400"/>
              <a:t>Allows handling this as application error – more reliably than runtime crash on one likes!</a:t>
            </a:r>
          </a:p>
          <a:p>
            <a:r>
              <a:rPr lang="en-AU" sz="1400"/>
              <a:t>Kube allows `</a:t>
            </a:r>
            <a:r>
              <a:rPr lang="en-US" sz="1400">
                <a:hlinkClick r:id="rId3"/>
              </a:rPr>
              <a:t>sysctlparameters</a:t>
            </a:r>
            <a:r>
              <a:rPr lang="en-US" sz="1400"/>
              <a:t>` control to modify these setting from k.18+ but overcommittal can’t be disabled!</a:t>
            </a:r>
            <a:endParaRPr lang="en-AU" sz="140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4935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7B31B306-651D-9746-9D2C-92253FF48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7046" r="28813" b="26073"/>
          <a:stretch/>
        </p:blipFill>
        <p:spPr bwMode="auto">
          <a:xfrm>
            <a:off x="941534" y="3302686"/>
            <a:ext cx="2409568" cy="9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8EAAE-3B99-2648-9958-7B058D35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serial killer investigation board</a:t>
            </a:r>
          </a:p>
        </p:txBody>
      </p:sp>
      <p:sp>
        <p:nvSpPr>
          <p:cNvPr id="4" name="Snip and Round Single Corner of Rectangle 3">
            <a:extLst>
              <a:ext uri="{FF2B5EF4-FFF2-40B4-BE49-F238E27FC236}">
                <a16:creationId xmlns:a16="http://schemas.microsoft.com/office/drawing/2014/main" id="{7AC4AA6F-B3C5-C64A-BFF6-20B27E0308E5}"/>
              </a:ext>
            </a:extLst>
          </p:cNvPr>
          <p:cNvSpPr/>
          <p:nvPr/>
        </p:nvSpPr>
        <p:spPr>
          <a:xfrm>
            <a:off x="941534" y="1782806"/>
            <a:ext cx="2372497" cy="1646194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Pattern: A particular container – a standard Linux process</a:t>
            </a:r>
          </a:p>
        </p:txBody>
      </p:sp>
      <p:sp>
        <p:nvSpPr>
          <p:cNvPr id="5" name="Snip and Round Single Corner of Rectangle 4">
            <a:extLst>
              <a:ext uri="{FF2B5EF4-FFF2-40B4-BE49-F238E27FC236}">
                <a16:creationId xmlns:a16="http://schemas.microsoft.com/office/drawing/2014/main" id="{E041EA8F-7E76-9442-9672-42D355EE34D0}"/>
              </a:ext>
            </a:extLst>
          </p:cNvPr>
          <p:cNvSpPr/>
          <p:nvPr/>
        </p:nvSpPr>
        <p:spPr>
          <a:xfrm>
            <a:off x="9362303" y="1428750"/>
            <a:ext cx="1610497" cy="914400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Weapon: </a:t>
            </a:r>
            <a:r>
              <a:rPr lang="en-AU" dirty="0"/>
              <a:t>SIGKILL</a:t>
            </a:r>
            <a:endParaRPr lang="en-US" dirty="0"/>
          </a:p>
        </p:txBody>
      </p:sp>
      <p:sp>
        <p:nvSpPr>
          <p:cNvPr id="7" name="Snip and Round Single Corner of Rectangle 6">
            <a:extLst>
              <a:ext uri="{FF2B5EF4-FFF2-40B4-BE49-F238E27FC236}">
                <a16:creationId xmlns:a16="http://schemas.microsoft.com/office/drawing/2014/main" id="{363A8BB1-68E3-F642-BEEC-E7A65606D55D}"/>
              </a:ext>
            </a:extLst>
          </p:cNvPr>
          <p:cNvSpPr/>
          <p:nvPr/>
        </p:nvSpPr>
        <p:spPr>
          <a:xfrm>
            <a:off x="997139" y="4466968"/>
            <a:ext cx="2409568" cy="1865870"/>
          </a:xfrm>
          <a:prstGeom prst="snipRoundRect">
            <a:avLst>
              <a:gd name="adj1" fmla="val 16667"/>
              <a:gd name="adj2" fmla="val 20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Trigger: Dislike for potential memory hogging</a:t>
            </a:r>
          </a:p>
        </p:txBody>
      </p:sp>
      <p:sp>
        <p:nvSpPr>
          <p:cNvPr id="8" name="Snip and Round Single Corner of Rectangle 7">
            <a:extLst>
              <a:ext uri="{FF2B5EF4-FFF2-40B4-BE49-F238E27FC236}">
                <a16:creationId xmlns:a16="http://schemas.microsoft.com/office/drawing/2014/main" id="{BC427BEE-90FA-5346-81A0-A3D9453086D3}"/>
              </a:ext>
            </a:extLst>
          </p:cNvPr>
          <p:cNvSpPr/>
          <p:nvPr/>
        </p:nvSpPr>
        <p:spPr>
          <a:xfrm>
            <a:off x="10711248" y="862656"/>
            <a:ext cx="1338649" cy="115535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Nature: Forceful &amp; Brutal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83FA30-6CF5-DA47-B0CE-6844694900B7}"/>
              </a:ext>
            </a:extLst>
          </p:cNvPr>
          <p:cNvSpPr/>
          <p:nvPr/>
        </p:nvSpPr>
        <p:spPr>
          <a:xfrm>
            <a:off x="3053691" y="5362833"/>
            <a:ext cx="1569308" cy="1346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Potentially related to </a:t>
            </a:r>
            <a:r>
              <a:rPr lang="en-US" dirty="0" err="1"/>
              <a:t>overcommittal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73B74B8-DE51-524E-93E8-C5980FA0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84" y="2877751"/>
            <a:ext cx="4089364" cy="11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06CECA3-AEB3-1C44-A98F-89887562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253" y="3188848"/>
            <a:ext cx="1804086" cy="12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56A9ED-EB2F-C14B-9198-08748E60B0BC}"/>
              </a:ext>
            </a:extLst>
          </p:cNvPr>
          <p:cNvSpPr/>
          <p:nvPr/>
        </p:nvSpPr>
        <p:spPr>
          <a:xfrm>
            <a:off x="3053691" y="1323717"/>
            <a:ext cx="1804086" cy="1695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Protecting potential victim containers with guaranteed QoS is </a:t>
            </a:r>
            <a:r>
              <a:rPr lang="en-US" u="sng" dirty="0"/>
              <a:t>no joy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419FCDB-B1C6-C747-A9F2-2BC78665066C}"/>
              </a:ext>
            </a:extLst>
          </p:cNvPr>
          <p:cNvSpPr/>
          <p:nvPr/>
        </p:nvSpPr>
        <p:spPr>
          <a:xfrm>
            <a:off x="9767455" y="2672492"/>
            <a:ext cx="1610497" cy="914399"/>
          </a:xfrm>
          <a:prstGeom prst="wedgeRectCallout">
            <a:avLst>
              <a:gd name="adj1" fmla="val -19160"/>
              <a:gd name="adj2" fmla="val -87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Suspects: </a:t>
            </a:r>
            <a:r>
              <a:rPr lang="en-US" strike="sngStrike" dirty="0" err="1"/>
              <a:t>Kublets</a:t>
            </a:r>
            <a:r>
              <a:rPr lang="en-US" strike="sngStrike" dirty="0"/>
              <a:t>/</a:t>
            </a:r>
            <a:r>
              <a:rPr lang="en-US" dirty="0">
                <a:solidFill>
                  <a:srgbClr val="C00000"/>
                </a:solidFill>
              </a:rPr>
              <a:t>OS Kernel</a:t>
            </a:r>
          </a:p>
        </p:txBody>
      </p:sp>
      <p:sp>
        <p:nvSpPr>
          <p:cNvPr id="13" name="Snip Single Corner of Rectangle 12">
            <a:extLst>
              <a:ext uri="{FF2B5EF4-FFF2-40B4-BE49-F238E27FC236}">
                <a16:creationId xmlns:a16="http://schemas.microsoft.com/office/drawing/2014/main" id="{382514A9-B73C-6440-BD38-9565FEC105EC}"/>
              </a:ext>
            </a:extLst>
          </p:cNvPr>
          <p:cNvSpPr/>
          <p:nvPr/>
        </p:nvSpPr>
        <p:spPr>
          <a:xfrm>
            <a:off x="6407339" y="3932152"/>
            <a:ext cx="2073410" cy="106963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is a memory event &amp; unexplained kill</a:t>
            </a:r>
          </a:p>
        </p:txBody>
      </p:sp>
      <p:sp>
        <p:nvSpPr>
          <p:cNvPr id="10" name="Explosion 1 9">
            <a:extLst>
              <a:ext uri="{FF2B5EF4-FFF2-40B4-BE49-F238E27FC236}">
                <a16:creationId xmlns:a16="http://schemas.microsoft.com/office/drawing/2014/main" id="{0BFD5E9F-940D-6F4D-B126-35CB96505240}"/>
              </a:ext>
            </a:extLst>
          </p:cNvPr>
          <p:cNvSpPr/>
          <p:nvPr/>
        </p:nvSpPr>
        <p:spPr>
          <a:xfrm>
            <a:off x="9315751" y="4281283"/>
            <a:ext cx="2563091" cy="205155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Unsub identified: OS Kernel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1112A8B-465E-E34B-8C46-73EEC5F8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77" y="5928374"/>
            <a:ext cx="64643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8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B3B530-ADC5-454D-8856-08FFBE70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/>
              <a:t>Finally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F675B8-0BA7-A541-91FA-AAB2C94A5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870" y="1480929"/>
            <a:ext cx="2593610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Review of applications memory footprint &amp; memory chunking</a:t>
            </a:r>
            <a:endParaRPr lang="en-US" sz="23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2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53310-821D-4747-A26B-535F4F60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Conclusion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4280AC8-8D14-4297-AA8A-DCA003CA9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17779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447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B3B530-ADC5-454D-8856-08FFBE70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13519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08DB-92E9-C140-8C9F-85557FD0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kubectl</a:t>
            </a:r>
            <a:r>
              <a:rPr lang="en-US" sz="3200" dirty="0"/>
              <a:t> apply –f </a:t>
            </a:r>
            <a:r>
              <a:rPr lang="en-US" sz="3200" dirty="0" err="1"/>
              <a:t>my_pixie_dust_magical_app.yaml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255A-4032-9A46-A17A-0D3479B5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Suffice to say – </a:t>
            </a:r>
            <a:r>
              <a:rPr lang="en-US" b="1" i="1" dirty="0">
                <a:solidFill>
                  <a:srgbClr val="002060"/>
                </a:solidFill>
              </a:rPr>
              <a:t>All hell broke loose!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613D60-030B-AF43-873D-1ED3E230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577" y="3085395"/>
            <a:ext cx="5577245" cy="23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6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D8F60897-5D3A-2D42-BB38-D469BEE35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7046" r="28813" b="26073"/>
          <a:stretch/>
        </p:blipFill>
        <p:spPr bwMode="auto">
          <a:xfrm>
            <a:off x="3453259" y="2917356"/>
            <a:ext cx="3647452" cy="13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8EAAE-3B99-2648-9958-7B058D35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serial killer investigation board</a:t>
            </a:r>
          </a:p>
        </p:txBody>
      </p:sp>
      <p:sp>
        <p:nvSpPr>
          <p:cNvPr id="4" name="Snip and Round Single Corner of Rectangle 3">
            <a:extLst>
              <a:ext uri="{FF2B5EF4-FFF2-40B4-BE49-F238E27FC236}">
                <a16:creationId xmlns:a16="http://schemas.microsoft.com/office/drawing/2014/main" id="{7AC4AA6F-B3C5-C64A-BFF6-20B27E0308E5}"/>
              </a:ext>
            </a:extLst>
          </p:cNvPr>
          <p:cNvSpPr/>
          <p:nvPr/>
        </p:nvSpPr>
        <p:spPr>
          <a:xfrm>
            <a:off x="1281371" y="1792843"/>
            <a:ext cx="2372497" cy="180408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Pattern: A particular container – a standard Linux process</a:t>
            </a:r>
          </a:p>
        </p:txBody>
      </p:sp>
      <p:sp>
        <p:nvSpPr>
          <p:cNvPr id="5" name="Snip and Round Single Corner of Rectangle 4">
            <a:extLst>
              <a:ext uri="{FF2B5EF4-FFF2-40B4-BE49-F238E27FC236}">
                <a16:creationId xmlns:a16="http://schemas.microsoft.com/office/drawing/2014/main" id="{E041EA8F-7E76-9442-9672-42D355EE34D0}"/>
              </a:ext>
            </a:extLst>
          </p:cNvPr>
          <p:cNvSpPr/>
          <p:nvPr/>
        </p:nvSpPr>
        <p:spPr>
          <a:xfrm>
            <a:off x="8309764" y="2414719"/>
            <a:ext cx="2372497" cy="180408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Weapon: </a:t>
            </a:r>
            <a:r>
              <a:rPr lang="en-AU" dirty="0"/>
              <a:t>SIGKILL</a:t>
            </a:r>
            <a:endParaRPr lang="en-US" dirty="0"/>
          </a:p>
        </p:txBody>
      </p:sp>
      <p:sp>
        <p:nvSpPr>
          <p:cNvPr id="7" name="Snip and Round Single Corner of Rectangle 6">
            <a:extLst>
              <a:ext uri="{FF2B5EF4-FFF2-40B4-BE49-F238E27FC236}">
                <a16:creationId xmlns:a16="http://schemas.microsoft.com/office/drawing/2014/main" id="{363A8BB1-68E3-F642-BEEC-E7A65606D55D}"/>
              </a:ext>
            </a:extLst>
          </p:cNvPr>
          <p:cNvSpPr/>
          <p:nvPr/>
        </p:nvSpPr>
        <p:spPr>
          <a:xfrm>
            <a:off x="1244300" y="4275438"/>
            <a:ext cx="2409568" cy="1865870"/>
          </a:xfrm>
          <a:prstGeom prst="snipRoundRect">
            <a:avLst>
              <a:gd name="adj1" fmla="val 16667"/>
              <a:gd name="adj2" fmla="val 20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Trigger: Dislike for potential memory hogging</a:t>
            </a:r>
          </a:p>
        </p:txBody>
      </p:sp>
      <p:sp>
        <p:nvSpPr>
          <p:cNvPr id="8" name="Snip and Round Single Corner of Rectangle 7">
            <a:extLst>
              <a:ext uri="{FF2B5EF4-FFF2-40B4-BE49-F238E27FC236}">
                <a16:creationId xmlns:a16="http://schemas.microsoft.com/office/drawing/2014/main" id="{BC427BEE-90FA-5346-81A0-A3D9453086D3}"/>
              </a:ext>
            </a:extLst>
          </p:cNvPr>
          <p:cNvSpPr/>
          <p:nvPr/>
        </p:nvSpPr>
        <p:spPr>
          <a:xfrm>
            <a:off x="9084886" y="3890835"/>
            <a:ext cx="2127421" cy="1590931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Nature: Forceful &amp; Brutal</a:t>
            </a:r>
          </a:p>
        </p:txBody>
      </p:sp>
    </p:spTree>
    <p:extLst>
      <p:ext uri="{BB962C8B-B14F-4D97-AF65-F5344CB8AC3E}">
        <p14:creationId xmlns:p14="http://schemas.microsoft.com/office/powerpoint/2010/main" val="137196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3FD7-5504-D143-98B5-740CE522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Investigation: Container runtime (CR)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B4EB48-709B-7C46-9694-F373E1563229}"/>
              </a:ext>
            </a:extLst>
          </p:cNvPr>
          <p:cNvGrpSpPr/>
          <p:nvPr/>
        </p:nvGrpSpPr>
        <p:grpSpPr>
          <a:xfrm>
            <a:off x="1383957" y="2064836"/>
            <a:ext cx="3858624" cy="4166059"/>
            <a:chOff x="1371600" y="2064836"/>
            <a:chExt cx="3858624" cy="416605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2C68E5-ED52-B440-989E-C0DBE7F0CF19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2309082" y="2822339"/>
              <a:ext cx="1" cy="39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1FA038-1C88-4E4C-8CCE-9C06A9EAA366}"/>
                </a:ext>
              </a:extLst>
            </p:cNvPr>
            <p:cNvGrpSpPr/>
            <p:nvPr/>
          </p:nvGrpSpPr>
          <p:grpSpPr>
            <a:xfrm>
              <a:off x="1371600" y="2064836"/>
              <a:ext cx="3858624" cy="4166059"/>
              <a:chOff x="1516565" y="2843561"/>
              <a:chExt cx="3858624" cy="416605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B67182-44FE-9548-9169-DA86C9D49A47}"/>
                  </a:ext>
                </a:extLst>
              </p:cNvPr>
              <p:cNvGrpSpPr/>
              <p:nvPr/>
            </p:nvGrpSpPr>
            <p:grpSpPr>
              <a:xfrm>
                <a:off x="1516565" y="2843561"/>
                <a:ext cx="3858624" cy="4166059"/>
                <a:chOff x="1516565" y="2843561"/>
                <a:chExt cx="2375210" cy="3729447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EAB8D1E-9EC3-6E45-AD65-B2FC98EF8798}"/>
                    </a:ext>
                  </a:extLst>
                </p:cNvPr>
                <p:cNvSpPr/>
                <p:nvPr/>
              </p:nvSpPr>
              <p:spPr>
                <a:xfrm>
                  <a:off x="1516565" y="5892783"/>
                  <a:ext cx="2375210" cy="6802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Host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9233BB7-6A27-CB44-92EA-3B524120AB5C}"/>
                    </a:ext>
                  </a:extLst>
                </p:cNvPr>
                <p:cNvSpPr/>
                <p:nvPr/>
              </p:nvSpPr>
              <p:spPr>
                <a:xfrm>
                  <a:off x="1516565" y="3627596"/>
                  <a:ext cx="2375210" cy="215150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96E1F5F-46E0-AB40-9BE3-BFE59CF82F73}"/>
                    </a:ext>
                  </a:extLst>
                </p:cNvPr>
                <p:cNvSpPr/>
                <p:nvPr/>
              </p:nvSpPr>
              <p:spPr>
                <a:xfrm>
                  <a:off x="1516565" y="2843561"/>
                  <a:ext cx="1154151" cy="6781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Container A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7937C77-F0AB-4B42-B7A1-18B54827CC50}"/>
                    </a:ext>
                  </a:extLst>
                </p:cNvPr>
                <p:cNvSpPr/>
                <p:nvPr/>
              </p:nvSpPr>
              <p:spPr>
                <a:xfrm>
                  <a:off x="2737624" y="2843561"/>
                  <a:ext cx="1154151" cy="67811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Container B</a:t>
                  </a:r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954ABC-D6AA-1141-BF42-52D9206763C3}"/>
                  </a:ext>
                </a:extLst>
              </p:cNvPr>
              <p:cNvSpPr/>
              <p:nvPr/>
            </p:nvSpPr>
            <p:spPr>
              <a:xfrm>
                <a:off x="1635051" y="3994656"/>
                <a:ext cx="3607250" cy="816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Containerd</a:t>
                </a:r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33B8A4-9751-814A-9C8C-4847C9CECFED}"/>
                  </a:ext>
                </a:extLst>
              </p:cNvPr>
              <p:cNvSpPr/>
              <p:nvPr/>
            </p:nvSpPr>
            <p:spPr>
              <a:xfrm>
                <a:off x="1635051" y="5075087"/>
                <a:ext cx="3607250" cy="816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Runc</a:t>
                </a:r>
                <a:endParaRPr lang="en-US" dirty="0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A08A9A9-430D-D546-B188-4E5ED7489C3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4292742" y="2822339"/>
              <a:ext cx="0" cy="39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FC88E2-B59D-834F-BF30-6DF59C1E24C6}"/>
                </a:ext>
              </a:extLst>
            </p:cNvPr>
            <p:cNvSpPr txBox="1"/>
            <p:nvPr/>
          </p:nvSpPr>
          <p:spPr>
            <a:xfrm>
              <a:off x="2545491" y="2891703"/>
              <a:ext cx="1701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Docker Engine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0DA711-B6CF-2147-A3BA-FD76821EE483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3293711" y="4032594"/>
              <a:ext cx="0" cy="263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7B62280-4B69-0F47-B840-94D091CA94EE}"/>
                </a:ext>
              </a:extLst>
            </p:cNvPr>
            <p:cNvCxnSpPr>
              <a:stCxn id="21" idx="2"/>
              <a:endCxn id="4" idx="0"/>
            </p:cNvCxnSpPr>
            <p:nvPr/>
          </p:nvCxnSpPr>
          <p:spPr>
            <a:xfrm>
              <a:off x="3293711" y="5113025"/>
              <a:ext cx="7201" cy="3580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56ADE96-CFA5-D04E-8A37-3457BCE004D9}"/>
              </a:ext>
            </a:extLst>
          </p:cNvPr>
          <p:cNvSpPr txBox="1"/>
          <p:nvPr/>
        </p:nvSpPr>
        <p:spPr>
          <a:xfrm>
            <a:off x="5361067" y="4466694"/>
            <a:ext cx="381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level runtime – deals with system calls, Name space, </a:t>
            </a:r>
            <a:r>
              <a:rPr lang="en-US" dirty="0" err="1"/>
              <a:t>cgroups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2F6B1C-2F91-F240-8B44-FFD601A8BBE2}"/>
              </a:ext>
            </a:extLst>
          </p:cNvPr>
          <p:cNvSpPr txBox="1"/>
          <p:nvPr/>
        </p:nvSpPr>
        <p:spPr>
          <a:xfrm>
            <a:off x="5361067" y="3386263"/>
            <a:ext cx="381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level runtime – deals with image management and higher-level APIs</a:t>
            </a:r>
          </a:p>
        </p:txBody>
      </p:sp>
    </p:spTree>
    <p:extLst>
      <p:ext uri="{BB962C8B-B14F-4D97-AF65-F5344CB8AC3E}">
        <p14:creationId xmlns:p14="http://schemas.microsoft.com/office/powerpoint/2010/main" val="1998869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3FD7-5504-D143-98B5-740CE522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Investigation: Kubernetes &amp; CRI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E99198-027A-DC40-93BA-C29E57EF9D85}"/>
              </a:ext>
            </a:extLst>
          </p:cNvPr>
          <p:cNvGrpSpPr/>
          <p:nvPr/>
        </p:nvGrpSpPr>
        <p:grpSpPr>
          <a:xfrm>
            <a:off x="1142043" y="5182631"/>
            <a:ext cx="10147913" cy="1374690"/>
            <a:chOff x="1142043" y="5182631"/>
            <a:chExt cx="10147913" cy="13746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0DC81B-C67C-7F4A-8273-48468DEB839D}"/>
                </a:ext>
              </a:extLst>
            </p:cNvPr>
            <p:cNvGrpSpPr/>
            <p:nvPr/>
          </p:nvGrpSpPr>
          <p:grpSpPr>
            <a:xfrm>
              <a:off x="1142043" y="5182631"/>
              <a:ext cx="9830757" cy="1374690"/>
              <a:chOff x="1371600" y="2171700"/>
              <a:chExt cx="9830757" cy="137469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32FB0ACD-2AC6-DE4C-BA79-62FCCD9FB2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1733"/>
              <a:stretch/>
            </p:blipFill>
            <p:spPr bwMode="auto">
              <a:xfrm>
                <a:off x="1371600" y="2171700"/>
                <a:ext cx="9830757" cy="1374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Snip and Round Single Corner of Rectangle 8">
                <a:extLst>
                  <a:ext uri="{FF2B5EF4-FFF2-40B4-BE49-F238E27FC236}">
                    <a16:creationId xmlns:a16="http://schemas.microsoft.com/office/drawing/2014/main" id="{328D99BA-7283-434A-A592-137D2389B3AC}"/>
                  </a:ext>
                </a:extLst>
              </p:cNvPr>
              <p:cNvSpPr/>
              <p:nvPr/>
            </p:nvSpPr>
            <p:spPr>
              <a:xfrm>
                <a:off x="6096000" y="3274542"/>
                <a:ext cx="1009135" cy="271848"/>
              </a:xfrm>
              <a:prstGeom prst="snip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AE66FE-E839-C945-B5A8-43248E01BC78}"/>
                </a:ext>
              </a:extLst>
            </p:cNvPr>
            <p:cNvSpPr txBox="1"/>
            <p:nvPr/>
          </p:nvSpPr>
          <p:spPr>
            <a:xfrm>
              <a:off x="1219200" y="6218720"/>
              <a:ext cx="10070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*Shim in being removed in coming releases k1.20+ </a:t>
              </a:r>
              <a:r>
                <a:rPr lang="en-US" sz="1100" dirty="0"/>
                <a:t>https://</a:t>
              </a:r>
              <a:r>
                <a:rPr lang="en-US" sz="1100" dirty="0" err="1"/>
                <a:t>kubernetes.io</a:t>
              </a:r>
              <a:r>
                <a:rPr lang="en-US" sz="1100" dirty="0"/>
                <a:t>/blog/2020/12/02/</a:t>
              </a:r>
              <a:r>
                <a:rPr lang="en-US" sz="1100" dirty="0" err="1"/>
                <a:t>dont</a:t>
              </a:r>
              <a:r>
                <a:rPr lang="en-US" sz="1100" dirty="0"/>
                <a:t>-panic-</a:t>
              </a:r>
              <a:r>
                <a:rPr lang="en-US" sz="1100" dirty="0" err="1"/>
                <a:t>kubernetes</a:t>
              </a:r>
              <a:r>
                <a:rPr lang="en-US" sz="1100" dirty="0"/>
                <a:t>-and-docker/</a:t>
              </a:r>
              <a:endParaRPr lang="en-US" sz="1400" dirty="0"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0E10AE1E-2A81-4C47-9D5D-782BCDCAD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568" y="1911699"/>
            <a:ext cx="5732142" cy="281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5C64CC-D1BB-7241-9690-7C34B6FA0491}"/>
              </a:ext>
            </a:extLst>
          </p:cNvPr>
          <p:cNvSpPr txBox="1"/>
          <p:nvPr/>
        </p:nvSpPr>
        <p:spPr>
          <a:xfrm>
            <a:off x="4028302" y="4589510"/>
            <a:ext cx="2582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credit: </a:t>
            </a:r>
            <a:r>
              <a:rPr lang="en-US" dirty="0">
                <a:hlinkClick r:id="rId4"/>
              </a:rPr>
              <a:t>Ian Lewis</a:t>
            </a:r>
            <a:endParaRPr lang="en-US" dirty="0"/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374B8BA-ED28-FE40-857E-07BE2AB37B5B}"/>
              </a:ext>
            </a:extLst>
          </p:cNvPr>
          <p:cNvSpPr/>
          <p:nvPr/>
        </p:nvSpPr>
        <p:spPr>
          <a:xfrm>
            <a:off x="1067314" y="2395490"/>
            <a:ext cx="2483707" cy="1706954"/>
          </a:xfrm>
          <a:prstGeom prst="wedgeRectCallout">
            <a:avLst>
              <a:gd name="adj1" fmla="val 63391"/>
              <a:gd name="adj2" fmla="val -44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So, whodunit? </a:t>
            </a:r>
          </a:p>
          <a:p>
            <a:r>
              <a:rPr lang="en-US" strike="sngStrike" dirty="0"/>
              <a:t>a) Manual intervention </a:t>
            </a:r>
          </a:p>
          <a:p>
            <a:r>
              <a:rPr lang="en-US" dirty="0"/>
              <a:t>b) </a:t>
            </a:r>
            <a:r>
              <a:rPr lang="en-US" dirty="0" err="1"/>
              <a:t>Kubelet</a:t>
            </a:r>
            <a:r>
              <a:rPr lang="en-US" dirty="0"/>
              <a:t> </a:t>
            </a:r>
          </a:p>
          <a:p>
            <a:r>
              <a:rPr lang="en-US" dirty="0"/>
              <a:t>c) OS Kernel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FD9E75-58C0-A54B-8454-2023839077EB}"/>
              </a:ext>
            </a:extLst>
          </p:cNvPr>
          <p:cNvCxnSpPr/>
          <p:nvPr/>
        </p:nvCxnSpPr>
        <p:spPr>
          <a:xfrm flipH="1">
            <a:off x="6610864" y="2990335"/>
            <a:ext cx="1692877" cy="70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39A1729-BC5E-7847-B676-B4A3FD37E160}"/>
              </a:ext>
            </a:extLst>
          </p:cNvPr>
          <p:cNvSpPr txBox="1"/>
          <p:nvPr/>
        </p:nvSpPr>
        <p:spPr>
          <a:xfrm>
            <a:off x="8303741" y="2594919"/>
            <a:ext cx="3265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Also has </a:t>
            </a:r>
            <a:r>
              <a:rPr lang="en-US" sz="1400" b="1" dirty="0" err="1">
                <a:solidFill>
                  <a:srgbClr val="C00000"/>
                </a:solidFill>
              </a:rPr>
              <a:t>cadvisor</a:t>
            </a:r>
            <a:r>
              <a:rPr lang="en-US" sz="1400" dirty="0"/>
              <a:t> to captures resource utilization, statistics about control group of all container processes on the host.</a:t>
            </a:r>
          </a:p>
        </p:txBody>
      </p:sp>
    </p:spTree>
    <p:extLst>
      <p:ext uri="{BB962C8B-B14F-4D97-AF65-F5344CB8AC3E}">
        <p14:creationId xmlns:p14="http://schemas.microsoft.com/office/powerpoint/2010/main" val="176275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37CD5-C3BC-0B4E-B610-8C399D91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0325B-569D-C146-8322-775BC92FF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67581"/>
            <a:ext cx="4114800" cy="3581400"/>
          </a:xfrm>
        </p:spPr>
        <p:txBody>
          <a:bodyPr/>
          <a:lstStyle/>
          <a:p>
            <a:r>
              <a:rPr lang="en-US" dirty="0"/>
              <a:t>Container isolation is ensured by using Linux Namespace &amp; </a:t>
            </a:r>
            <a:r>
              <a:rPr lang="en-US" dirty="0" err="1"/>
              <a:t>cgroups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Namespace: for file system, Networking,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/>
              <a:t>Cgroups</a:t>
            </a:r>
            <a:r>
              <a:rPr lang="en-US" dirty="0"/>
              <a:t>: CPU, Memory, &amp; other resource level isolation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11B5D7-2AAA-6542-92EA-2051C9552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110" y="2167581"/>
            <a:ext cx="5991629" cy="38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92830-8F9A-C549-A59A-908CAC1696F1}"/>
              </a:ext>
            </a:extLst>
          </p:cNvPr>
          <p:cNvSpPr txBox="1"/>
          <p:nvPr/>
        </p:nvSpPr>
        <p:spPr>
          <a:xfrm>
            <a:off x="7788875" y="5987534"/>
            <a:ext cx="360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Julia Evans</a:t>
            </a:r>
            <a:r>
              <a:rPr lang="en-US" dirty="0"/>
              <a:t>’s </a:t>
            </a:r>
            <a:r>
              <a:rPr lang="en-US" dirty="0">
                <a:hlinkClick r:id="rId4"/>
              </a:rPr>
              <a:t>zines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47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DDAFF2-C2E0-2744-A829-634A8EDA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Demo of cgroup</a:t>
            </a:r>
          </a:p>
        </p:txBody>
      </p:sp>
    </p:spTree>
    <p:extLst>
      <p:ext uri="{BB962C8B-B14F-4D97-AF65-F5344CB8AC3E}">
        <p14:creationId xmlns:p14="http://schemas.microsoft.com/office/powerpoint/2010/main" val="400485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DDAFF2-C2E0-2744-A829-634A8EDA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9" y="1480930"/>
            <a:ext cx="8447964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/>
              <a:t>Demo of OOM Score</a:t>
            </a:r>
          </a:p>
        </p:txBody>
      </p:sp>
    </p:spTree>
    <p:extLst>
      <p:ext uri="{BB962C8B-B14F-4D97-AF65-F5344CB8AC3E}">
        <p14:creationId xmlns:p14="http://schemas.microsoft.com/office/powerpoint/2010/main" val="177603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{697421FE-6739-4A45-91ED-AAF3E9E4B805}tf10001072</Template>
  <TotalTime>11325</TotalTime>
  <Words>1711</Words>
  <Application>Microsoft Macintosh PowerPoint</Application>
  <PresentationFormat>Widescreen</PresentationFormat>
  <Paragraphs>213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Franklin Gothic Book</vt:lpstr>
      <vt:lpstr>Wingdings</vt:lpstr>
      <vt:lpstr>Crop</vt:lpstr>
      <vt:lpstr>Who Killed My Pod? #whodunit</vt:lpstr>
      <vt:lpstr>PowerPoint Presentation</vt:lpstr>
      <vt:lpstr>$ kubectl apply –f my_pixie_dust_magical_app.yaml</vt:lpstr>
      <vt:lpstr>The serial killer investigation board</vt:lpstr>
      <vt:lpstr>Investigation: Container runtime (CR)</vt:lpstr>
      <vt:lpstr>Investigation: Kubernetes &amp; CRI</vt:lpstr>
      <vt:lpstr>Investigation Why</vt:lpstr>
      <vt:lpstr>Demo of cgroup</vt:lpstr>
      <vt:lpstr>Demo of OOM Score</vt:lpstr>
      <vt:lpstr>Kube: QoS &amp; Resource requests &amp; limits</vt:lpstr>
      <vt:lpstr>Kube: Resources &amp; commitments</vt:lpstr>
      <vt:lpstr>Over-committal: It’s a feature not a bug!</vt:lpstr>
      <vt:lpstr>Data from crime scene!</vt:lpstr>
      <vt:lpstr>The serial killer investigation board</vt:lpstr>
      <vt:lpstr>Critical evidence</vt:lpstr>
      <vt:lpstr>OOM workflow</vt:lpstr>
      <vt:lpstr>Kube is all hakuna matata!</vt:lpstr>
      <vt:lpstr>The serial killer investigation board</vt:lpstr>
      <vt:lpstr>Evidence collection</vt:lpstr>
      <vt:lpstr>Metrics of memory cgroups stats</vt:lpstr>
      <vt:lpstr>PowerPoint Presentation</vt:lpstr>
      <vt:lpstr>Exactly why? </vt:lpstr>
      <vt:lpstr>Desired behavior:</vt:lpstr>
      <vt:lpstr>Fix 1:</vt:lpstr>
      <vt:lpstr>The serial killer investigation board</vt:lpstr>
      <vt:lpstr>Finally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Suneeta Mall</dc:creator>
  <cp:lastModifiedBy>Suneeta Mall</cp:lastModifiedBy>
  <cp:revision>180</cp:revision>
  <dcterms:created xsi:type="dcterms:W3CDTF">2021-08-27T11:51:33Z</dcterms:created>
  <dcterms:modified xsi:type="dcterms:W3CDTF">2021-09-10T19:36:22Z</dcterms:modified>
</cp:coreProperties>
</file>